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4"/>
  </p:sldMasterIdLst>
  <p:notesMasterIdLst>
    <p:notesMasterId r:id="rId72"/>
  </p:notesMasterIdLst>
  <p:handoutMasterIdLst>
    <p:handoutMasterId r:id="rId73"/>
  </p:handoutMasterIdLst>
  <p:sldIdLst>
    <p:sldId id="2142532340" r:id="rId5"/>
    <p:sldId id="2146847045" r:id="rId6"/>
    <p:sldId id="10657" r:id="rId7"/>
    <p:sldId id="2146847086" r:id="rId8"/>
    <p:sldId id="2146847087" r:id="rId9"/>
    <p:sldId id="2146847088" r:id="rId10"/>
    <p:sldId id="2146847046" r:id="rId11"/>
    <p:sldId id="2146847089" r:id="rId12"/>
    <p:sldId id="2146847090" r:id="rId13"/>
    <p:sldId id="2146847091" r:id="rId14"/>
    <p:sldId id="2146847048" r:id="rId15"/>
    <p:sldId id="2146847049" r:id="rId16"/>
    <p:sldId id="2146847092" r:id="rId17"/>
    <p:sldId id="2146847143" r:id="rId18"/>
    <p:sldId id="2146847093" r:id="rId19"/>
    <p:sldId id="2146847094" r:id="rId20"/>
    <p:sldId id="2146847095" r:id="rId21"/>
    <p:sldId id="2146847144" r:id="rId22"/>
    <p:sldId id="2146847050" r:id="rId23"/>
    <p:sldId id="2146847096" r:id="rId24"/>
    <p:sldId id="2146847097" r:id="rId25"/>
    <p:sldId id="2146847098" r:id="rId26"/>
    <p:sldId id="2146847122" r:id="rId27"/>
    <p:sldId id="2146847123" r:id="rId28"/>
    <p:sldId id="2146847124" r:id="rId29"/>
    <p:sldId id="2146847099" r:id="rId30"/>
    <p:sldId id="2146847129" r:id="rId31"/>
    <p:sldId id="2146847128" r:id="rId32"/>
    <p:sldId id="2146847130" r:id="rId33"/>
    <p:sldId id="2146847131" r:id="rId34"/>
    <p:sldId id="2146847132" r:id="rId35"/>
    <p:sldId id="2146847135" r:id="rId36"/>
    <p:sldId id="2146847136" r:id="rId37"/>
    <p:sldId id="2146847138" r:id="rId38"/>
    <p:sldId id="2146847137" r:id="rId39"/>
    <p:sldId id="2146847052" r:id="rId40"/>
    <p:sldId id="2146847100" r:id="rId41"/>
    <p:sldId id="2146847102" r:id="rId42"/>
    <p:sldId id="2146847054" r:id="rId43"/>
    <p:sldId id="2146847103" r:id="rId44"/>
    <p:sldId id="2146847104" r:id="rId45"/>
    <p:sldId id="2146847105" r:id="rId46"/>
    <p:sldId id="2146847142" r:id="rId47"/>
    <p:sldId id="2146847106" r:id="rId48"/>
    <p:sldId id="2146847126" r:id="rId49"/>
    <p:sldId id="2146847127" r:id="rId50"/>
    <p:sldId id="2146847125" r:id="rId51"/>
    <p:sldId id="2146847133" r:id="rId52"/>
    <p:sldId id="2146847134" r:id="rId53"/>
    <p:sldId id="2146847139" r:id="rId54"/>
    <p:sldId id="2146847056" r:id="rId55"/>
    <p:sldId id="2146847107" r:id="rId56"/>
    <p:sldId id="2146847108" r:id="rId57"/>
    <p:sldId id="2146847058" r:id="rId58"/>
    <p:sldId id="2146847111" r:id="rId59"/>
    <p:sldId id="2146847112" r:id="rId60"/>
    <p:sldId id="2146847113" r:id="rId61"/>
    <p:sldId id="2146847114" r:id="rId62"/>
    <p:sldId id="2146847119" r:id="rId63"/>
    <p:sldId id="2146847121" r:id="rId64"/>
    <p:sldId id="2146847141" r:id="rId65"/>
    <p:sldId id="2146847062" r:id="rId66"/>
    <p:sldId id="2146847115" r:id="rId67"/>
    <p:sldId id="2146847116" r:id="rId68"/>
    <p:sldId id="2146847085" r:id="rId69"/>
    <p:sldId id="2146847084" r:id="rId70"/>
    <p:sldId id="2146847064" r:id="rId7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752CF65-4D58-4370-B229-5F4CB000B44D}">
          <p14:sldIdLst>
            <p14:sldId id="2142532340"/>
          </p14:sldIdLst>
        </p14:section>
        <p14:section name="Networking" id="{8B3AEA99-85F7-477B-B976-48DC47AA1A88}">
          <p14:sldIdLst>
            <p14:sldId id="2146847045"/>
            <p14:sldId id="10657"/>
            <p14:sldId id="2146847086"/>
            <p14:sldId id="2146847087"/>
            <p14:sldId id="2146847088"/>
          </p14:sldIdLst>
        </p14:section>
        <p14:section name="Security &amp; Identity" id="{1AA42572-B3BD-44F7-813B-C2C647DDBB3C}">
          <p14:sldIdLst>
            <p14:sldId id="2146847046"/>
            <p14:sldId id="2146847089"/>
            <p14:sldId id="2146847090"/>
            <p14:sldId id="2146847091"/>
          </p14:sldIdLst>
        </p14:section>
        <p14:section name="Management &amp; Governance" id="{34181601-6D48-4406-A525-C7B5A12C6C5B}">
          <p14:sldIdLst>
            <p14:sldId id="2146847048"/>
            <p14:sldId id="2146847049"/>
            <p14:sldId id="2146847092"/>
            <p14:sldId id="2146847143"/>
            <p14:sldId id="2146847093"/>
            <p14:sldId id="2146847094"/>
            <p14:sldId id="2146847095"/>
            <p14:sldId id="2146847144"/>
          </p14:sldIdLst>
        </p14:section>
        <p14:section name="Compute" id="{05AA80BB-8802-49AB-8336-A884227CE2F7}">
          <p14:sldIdLst>
            <p14:sldId id="2146847050"/>
            <p14:sldId id="2146847096"/>
            <p14:sldId id="2146847097"/>
            <p14:sldId id="2146847098"/>
            <p14:sldId id="2146847122"/>
            <p14:sldId id="2146847123"/>
            <p14:sldId id="2146847124"/>
            <p14:sldId id="2146847099"/>
            <p14:sldId id="2146847129"/>
            <p14:sldId id="2146847128"/>
            <p14:sldId id="2146847130"/>
            <p14:sldId id="2146847131"/>
            <p14:sldId id="2146847132"/>
            <p14:sldId id="2146847135"/>
            <p14:sldId id="2146847136"/>
            <p14:sldId id="2146847138"/>
            <p14:sldId id="2146847137"/>
          </p14:sldIdLst>
        </p14:section>
        <p14:section name="Storage &amp; Data" id="{1F159046-CE0A-45BC-9D5B-6E6C95980F78}">
          <p14:sldIdLst>
            <p14:sldId id="2146847052"/>
            <p14:sldId id="2146847100"/>
            <p14:sldId id="2146847102"/>
          </p14:sldIdLst>
        </p14:section>
        <p14:section name="Databases" id="{AEAFAE72-AD56-48F3-926B-38BAE269038F}">
          <p14:sldIdLst>
            <p14:sldId id="2146847054"/>
            <p14:sldId id="2146847103"/>
            <p14:sldId id="2146847104"/>
            <p14:sldId id="2146847105"/>
            <p14:sldId id="2146847142"/>
            <p14:sldId id="2146847106"/>
            <p14:sldId id="2146847126"/>
            <p14:sldId id="2146847127"/>
            <p14:sldId id="2146847125"/>
            <p14:sldId id="2146847133"/>
            <p14:sldId id="2146847134"/>
            <p14:sldId id="2146847139"/>
          </p14:sldIdLst>
        </p14:section>
        <p14:section name="Integration" id="{ACBD46A3-6F1C-451B-A154-0A056E0DEFF6}">
          <p14:sldIdLst>
            <p14:sldId id="2146847056"/>
            <p14:sldId id="2146847107"/>
            <p14:sldId id="2146847108"/>
          </p14:sldIdLst>
        </p14:section>
        <p14:section name="ML &amp; AI &amp; IOT" id="{F4E1EAF1-55E9-4CA4-8ADC-28B69C1D66D2}">
          <p14:sldIdLst>
            <p14:sldId id="2146847058"/>
            <p14:sldId id="2146847111"/>
            <p14:sldId id="2146847112"/>
            <p14:sldId id="2146847113"/>
            <p14:sldId id="2146847114"/>
            <p14:sldId id="2146847119"/>
            <p14:sldId id="2146847121"/>
            <p14:sldId id="2146847141"/>
          </p14:sldIdLst>
        </p14:section>
        <p14:section name="Miscellaneous" id="{A1456D7A-93BE-4023-90AA-7269D2F177BA}">
          <p14:sldIdLst>
            <p14:sldId id="2146847062"/>
            <p14:sldId id="2146847115"/>
            <p14:sldId id="2146847116"/>
          </p14:sldIdLst>
        </p14:section>
        <p14:section name="End" id="{82899442-2AC4-4699-95EB-48D45B913575}">
          <p14:sldIdLst>
            <p14:sldId id="2146847085"/>
            <p14:sldId id="2146847084"/>
            <p14:sldId id="21468470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Emily Catuzzi" initials="EC" lastIdx="19" clrIdx="9">
    <p:extLst>
      <p:ext uri="{19B8F6BF-5375-455C-9EA6-DF929625EA0E}">
        <p15:presenceInfo xmlns:p15="http://schemas.microsoft.com/office/powerpoint/2012/main" userId="S::Emily_Catuzzi@epam.com::b46d6ad4-ac70-4125-82a7-0ece5134c360" providerId="AD"/>
      </p:ext>
    </p:extLst>
  </p:cmAuthor>
  <p:cmAuthor id="1" name="Laura Brady" initials="LB" lastIdx="52" clrIdx="3">
    <p:extLst>
      <p:ext uri="{19B8F6BF-5375-455C-9EA6-DF929625EA0E}">
        <p15:presenceInfo xmlns:p15="http://schemas.microsoft.com/office/powerpoint/2012/main" userId="S::Laura_Brady@epam.com::b18c91b0-83fb-4c27-875b-18626d50463b" providerId="AD"/>
      </p:ext>
    </p:extLst>
  </p:cmAuthor>
  <p:cmAuthor id="8" name="Gretchen Rice" initials="GR" lastIdx="4" clrIdx="10">
    <p:extLst>
      <p:ext uri="{19B8F6BF-5375-455C-9EA6-DF929625EA0E}">
        <p15:presenceInfo xmlns:p15="http://schemas.microsoft.com/office/powerpoint/2012/main" userId="S::gretchen_rice@epam.com::e279efbb-a837-440d-b0bd-684dd084c605" providerId="AD"/>
      </p:ext>
    </p:extLst>
  </p:cmAuthor>
  <p:cmAuthor id="2" name="Amy Legere" initials="AL" lastIdx="5" clrIdx="5">
    <p:extLst>
      <p:ext uri="{19B8F6BF-5375-455C-9EA6-DF929625EA0E}">
        <p15:presenceInfo xmlns:p15="http://schemas.microsoft.com/office/powerpoint/2012/main" userId="S::Amy_Legere@epam.com::36c3e91a-2059-4c30-8d42-5285dd7a2555" providerId="AD"/>
      </p:ext>
    </p:extLst>
  </p:cmAuthor>
  <p:cmAuthor id="9" name="Jennifer Markowitz" initials="JM" lastIdx="1" clrIdx="11">
    <p:extLst>
      <p:ext uri="{19B8F6BF-5375-455C-9EA6-DF929625EA0E}">
        <p15:presenceInfo xmlns:p15="http://schemas.microsoft.com/office/powerpoint/2012/main" userId="S::jennifer_markowitz@epam.com::f9148081-3671-49e1-8328-0a911bc72bfd" providerId="AD"/>
      </p:ext>
    </p:extLst>
  </p:cmAuthor>
  <p:cmAuthor id="3" name="John Hatz" initials="JH" lastIdx="1" clrIdx="4">
    <p:extLst>
      <p:ext uri="{19B8F6BF-5375-455C-9EA6-DF929625EA0E}">
        <p15:presenceInfo xmlns:p15="http://schemas.microsoft.com/office/powerpoint/2012/main" userId="S-1-5-21-2676001572-3131771074-2776907194-23347" providerId="AD"/>
      </p:ext>
    </p:extLst>
  </p:cmAuthor>
  <p:cmAuthor id="10" name="Nastassia Smolskaya" initials="NS" lastIdx="11" clrIdx="12">
    <p:extLst>
      <p:ext uri="{19B8F6BF-5375-455C-9EA6-DF929625EA0E}">
        <p15:presenceInfo xmlns:p15="http://schemas.microsoft.com/office/powerpoint/2012/main" userId="S::Nastassia_Smolskaya@epam.com::8ff1f7bc-3066-491e-a683-ea021ab0c825" providerId="AD"/>
      </p:ext>
    </p:extLst>
  </p:cmAuthor>
  <p:cmAuthor id="4" name="John Hatz" initials="JH [2]" lastIdx="3" clrIdx="6">
    <p:extLst>
      <p:ext uri="{19B8F6BF-5375-455C-9EA6-DF929625EA0E}">
        <p15:presenceInfo xmlns:p15="http://schemas.microsoft.com/office/powerpoint/2012/main" userId="S::john_hatz@epam.com::7f3a8b4b-4b1e-493d-b3f9-196adf0a1de0" providerId="AD"/>
      </p:ext>
    </p:extLst>
  </p:cmAuthor>
  <p:cmAuthor id="5" name="Mariette Kouwenberg-Mooney" initials="MK" lastIdx="19" clrIdx="7">
    <p:extLst>
      <p:ext uri="{19B8F6BF-5375-455C-9EA6-DF929625EA0E}">
        <p15:presenceInfo xmlns:p15="http://schemas.microsoft.com/office/powerpoint/2012/main" userId="S::Mariette_Kouwenberg-Mooney@epam.com::e2a13c51-a5c6-436b-ad7f-addd34212f51" providerId="AD"/>
      </p:ext>
    </p:extLst>
  </p:cmAuthor>
  <p:cmAuthor id="6" name="Julie Hansberry" initials="JH" lastIdx="13" clrIdx="8">
    <p:extLst>
      <p:ext uri="{19B8F6BF-5375-455C-9EA6-DF929625EA0E}">
        <p15:presenceInfo xmlns:p15="http://schemas.microsoft.com/office/powerpoint/2012/main" userId="S::julie_hansberry@epam.com::6cd6a8f9-b761-4260-92e9-1b9e975786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5D43"/>
    <a:srgbClr val="CADC49"/>
    <a:srgbClr val="E53B2E"/>
    <a:srgbClr val="FFC000"/>
    <a:srgbClr val="D35D47"/>
    <a:srgbClr val="008ACF"/>
    <a:srgbClr val="76CDD8"/>
    <a:srgbClr val="75A0A6"/>
    <a:srgbClr val="569BA5"/>
    <a:srgbClr val="EDC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79132-3F09-4EB7-9156-AFD2ABE5B897}" v="37" dt="2021-04-12T18:27:46.9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74697" autoAdjust="0"/>
  </p:normalViewPr>
  <p:slideViewPr>
    <p:cSldViewPr snapToGrid="0">
      <p:cViewPr varScale="1">
        <p:scale>
          <a:sx n="109" d="100"/>
          <a:sy n="109" d="100"/>
        </p:scale>
        <p:origin x="1272"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11/22/2023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a:p>
        </p:txBody>
      </p:sp>
    </p:spTree>
    <p:extLst>
      <p:ext uri="{BB962C8B-B14F-4D97-AF65-F5344CB8AC3E}">
        <p14:creationId xmlns:p14="http://schemas.microsoft.com/office/powerpoint/2010/main" val="414414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2900" y="1200151"/>
            <a:ext cx="8458200" cy="2228850"/>
          </a:xfrm>
        </p:spPr>
        <p:txBody>
          <a:bodyPr lIns="0" tIns="0" rIns="0" bIns="0" anchor="b">
            <a:noAutofit/>
          </a:bodyPr>
          <a:lstStyle>
            <a:lvl1pPr algn="l">
              <a:lnSpc>
                <a:spcPct val="85000"/>
              </a:lnSpc>
              <a:defRPr sz="9000" b="0" i="0">
                <a:solidFill>
                  <a:schemeClr val="accent3"/>
                </a:solidFill>
                <a:latin typeface="+mj-lt"/>
                <a:ea typeface="Human Sans Thin" pitchFamily="2" charset="77"/>
                <a:cs typeface="Human Sans Thin" pitchFamily="2" charset="77"/>
              </a:defRPr>
            </a:lvl1pPr>
          </a:lstStyle>
          <a:p>
            <a:r>
              <a:rPr lang="en-US"/>
              <a:t>Proposal</a:t>
            </a:r>
            <a:br>
              <a:rPr lang="en-US"/>
            </a:br>
            <a:r>
              <a:rPr lang="en-US"/>
              <a:t>Title</a:t>
            </a:r>
          </a:p>
        </p:txBody>
      </p:sp>
      <p:sp>
        <p:nvSpPr>
          <p:cNvPr id="8" name="Text Placeholder 7"/>
          <p:cNvSpPr>
            <a:spLocks noGrp="1"/>
          </p:cNvSpPr>
          <p:nvPr>
            <p:ph type="body" sz="quarter" idx="11" hasCustomPrompt="1"/>
          </p:nvPr>
        </p:nvSpPr>
        <p:spPr>
          <a:xfrm>
            <a:off x="342900" y="3600450"/>
            <a:ext cx="8455914" cy="171450"/>
          </a:xfrm>
        </p:spPr>
        <p:txBody>
          <a:bodyPr lIns="0" tIns="0" rIns="0" bIns="0" anchor="t">
            <a:noAutofit/>
          </a:bodyPr>
          <a:lstStyle>
            <a:lvl1pPr marL="0" indent="0">
              <a:lnSpc>
                <a:spcPct val="100000"/>
              </a:lnSpc>
              <a:spcBef>
                <a:spcPts val="0"/>
              </a:spcBef>
              <a:spcAft>
                <a:spcPts val="0"/>
              </a:spcAft>
              <a:buNone/>
              <a:defRPr sz="1200" b="0" i="0" baseline="0">
                <a:solidFill>
                  <a:schemeClr val="bg1"/>
                </a:solidFill>
                <a:latin typeface="+mn-lt"/>
                <a:ea typeface="Calibri" panose="020F0502020204030204" pitchFamily="34" charset="0"/>
                <a:cs typeface="Calibri" panose="020F0502020204030204"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r>
              <a:rPr lang="en-US"/>
              <a:t>Subtitle description</a:t>
            </a:r>
          </a:p>
        </p:txBody>
      </p:sp>
      <p:sp>
        <p:nvSpPr>
          <p:cNvPr id="5" name="Text Placeholder 4"/>
          <p:cNvSpPr>
            <a:spLocks noGrp="1"/>
          </p:cNvSpPr>
          <p:nvPr>
            <p:ph type="body" sz="quarter" idx="12" hasCustomPrompt="1"/>
          </p:nvPr>
        </p:nvSpPr>
        <p:spPr>
          <a:xfrm>
            <a:off x="342900" y="3864095"/>
            <a:ext cx="1988344" cy="171450"/>
          </a:xfrm>
        </p:spPr>
        <p:txBody>
          <a:bodyPr/>
          <a:lstStyle>
            <a:lvl1pPr>
              <a:lnSpc>
                <a:spcPct val="100000"/>
              </a:lnSpc>
              <a:spcBef>
                <a:spcPts val="0"/>
              </a:spcBef>
              <a:defRPr sz="900" b="0" i="0" cap="all" baseline="0">
                <a:solidFill>
                  <a:schemeClr val="bg1"/>
                </a:solidFill>
                <a:latin typeface="+mn-lt"/>
              </a:defRPr>
            </a:lvl1pPr>
          </a:lstStyle>
          <a:p>
            <a:pPr lvl="0"/>
            <a:r>
              <a:rPr lang="en-US"/>
              <a:t>Date</a:t>
            </a:r>
          </a:p>
        </p:txBody>
      </p:sp>
    </p:spTree>
    <p:extLst>
      <p:ext uri="{BB962C8B-B14F-4D97-AF65-F5344CB8AC3E}">
        <p14:creationId xmlns:p14="http://schemas.microsoft.com/office/powerpoint/2010/main" val="303777942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42901" y="3429000"/>
            <a:ext cx="4148137" cy="1200150"/>
          </a:xfrm>
        </p:spPr>
        <p:txBody>
          <a:bodyPr lIns="0" tIns="0" rIns="0" bIns="0" anchor="t">
            <a:normAutofit/>
          </a:bodyPr>
          <a:lstStyle>
            <a:lvl1pPr marL="0" indent="0" algn="l">
              <a:lnSpc>
                <a:spcPct val="110000"/>
              </a:lnSpc>
              <a:spcBef>
                <a:spcPts val="450"/>
              </a:spcBef>
              <a:spcAft>
                <a:spcPts val="0"/>
              </a:spcAft>
              <a:buNone/>
              <a:defRPr sz="900" b="0" i="0" baseline="0">
                <a:solidFill>
                  <a:schemeClr val="bg1"/>
                </a:solidFill>
                <a:latin typeface="+mn-lt"/>
                <a:ea typeface="Calibri" panose="020F0502020204030204" pitchFamily="34" charset="0"/>
                <a:cs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type section description</a:t>
            </a:r>
          </a:p>
        </p:txBody>
      </p:sp>
      <p:sp>
        <p:nvSpPr>
          <p:cNvPr id="8" name="Text Placeholder 7"/>
          <p:cNvSpPr>
            <a:spLocks noGrp="1"/>
          </p:cNvSpPr>
          <p:nvPr>
            <p:ph type="body" sz="quarter" idx="12" hasCustomPrompt="1"/>
          </p:nvPr>
        </p:nvSpPr>
        <p:spPr>
          <a:xfrm>
            <a:off x="342901" y="2743200"/>
            <a:ext cx="6299597" cy="514350"/>
          </a:xfrm>
        </p:spPr>
        <p:txBody>
          <a:bodyPr/>
          <a:lstStyle>
            <a:lvl1pPr marL="0" indent="0">
              <a:lnSpc>
                <a:spcPct val="100000"/>
              </a:lnSpc>
              <a:spcBef>
                <a:spcPts val="0"/>
              </a:spcBef>
              <a:spcAft>
                <a:spcPts val="0"/>
              </a:spcAft>
              <a:buNone/>
              <a:defRPr sz="3600" b="0" i="0" baseline="0">
                <a:solidFill>
                  <a:schemeClr val="accent3"/>
                </a:solidFill>
                <a:latin typeface="+mj-lt"/>
                <a:ea typeface="Calibri Light" charset="0"/>
                <a:cs typeface="Calibri Light" charset="0"/>
              </a:defRPr>
            </a:lvl1pPr>
          </a:lstStyle>
          <a:p>
            <a:pPr lvl="0"/>
            <a:r>
              <a:rPr lang="en-US"/>
              <a:t>Section Header</a:t>
            </a:r>
          </a:p>
        </p:txBody>
      </p:sp>
      <p:sp>
        <p:nvSpPr>
          <p:cNvPr id="11" name="Text Placeholder 10"/>
          <p:cNvSpPr>
            <a:spLocks noGrp="1"/>
          </p:cNvSpPr>
          <p:nvPr>
            <p:ph type="body" sz="quarter" idx="13" hasCustomPrompt="1"/>
          </p:nvPr>
        </p:nvSpPr>
        <p:spPr>
          <a:xfrm>
            <a:off x="252845" y="1285875"/>
            <a:ext cx="4148138" cy="1714500"/>
          </a:xfrm>
        </p:spPr>
        <p:txBody>
          <a:bodyPr wrap="square" anchor="b"/>
          <a:lstStyle>
            <a:lvl1pPr>
              <a:lnSpc>
                <a:spcPct val="100000"/>
              </a:lnSpc>
              <a:spcBef>
                <a:spcPts val="0"/>
              </a:spcBef>
              <a:spcAft>
                <a:spcPts val="0"/>
              </a:spcAft>
              <a:defRPr sz="16500" b="0" i="0">
                <a:solidFill>
                  <a:schemeClr val="accent3"/>
                </a:solidFill>
                <a:latin typeface="+mj-lt"/>
                <a:ea typeface="Human Sans Thin" pitchFamily="2" charset="77"/>
                <a:cs typeface="Human Sans Thin" pitchFamily="2" charset="77"/>
              </a:defRPr>
            </a:lvl1pPr>
          </a:lstStyle>
          <a:p>
            <a:pPr lvl="0"/>
            <a:r>
              <a:rPr lang="en-US"/>
              <a:t>0</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mn-lt"/>
              </a:rPr>
              <a:pPr/>
              <a:t>‹#›</a:t>
            </a:fld>
            <a:endParaRPr lang="en-US" sz="600" b="0" i="0" dirty="0">
              <a:solidFill>
                <a:schemeClr val="bg1"/>
              </a:solidFill>
              <a:latin typeface="+mn-lt"/>
            </a:endParaRPr>
          </a:p>
        </p:txBody>
      </p:sp>
    </p:spTree>
    <p:extLst>
      <p:ext uri="{BB962C8B-B14F-4D97-AF65-F5344CB8AC3E}">
        <p14:creationId xmlns:p14="http://schemas.microsoft.com/office/powerpoint/2010/main" val="251329198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5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333054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332139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7022306" cy="3774069"/>
          </a:xfrm>
        </p:spPr>
        <p:txBody>
          <a:bodyPr lIns="0" tIns="0" rIns="0" bIns="0"/>
          <a:lstStyle>
            <a:lvl1pPr marL="0" indent="0">
              <a:lnSpc>
                <a:spcPct val="110000"/>
              </a:lnSpc>
              <a:spcAft>
                <a:spcPts val="0"/>
              </a:spcAft>
              <a:buNone/>
              <a:tabLst>
                <a:tab pos="2438400" algn="l"/>
              </a:tabLst>
              <a:defRPr sz="1200" b="0" i="0" baseline="0">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240278692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4433776" y="855080"/>
            <a:ext cx="4365038" cy="3774069"/>
          </a:xfrm>
        </p:spPr>
        <p:txBody>
          <a:bodyPr lIns="0" tIns="0" rIns="0" bIns="0"/>
          <a:lstStyle>
            <a:lvl1pPr marL="0" indent="0">
              <a:lnSpc>
                <a:spcPct val="110000"/>
              </a:lnSpc>
              <a:spcAft>
                <a:spcPts val="0"/>
              </a:spcAft>
              <a:buNone/>
              <a:tabLst>
                <a:tab pos="2438400" algn="l"/>
              </a:tabLst>
              <a:defRPr sz="1200" b="0" i="0" baseline="0">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
        <p:nvSpPr>
          <p:cNvPr id="6" name="Text Placeholder 9">
            <a:extLst>
              <a:ext uri="{FF2B5EF4-FFF2-40B4-BE49-F238E27FC236}">
                <a16:creationId xmlns:a16="http://schemas.microsoft.com/office/drawing/2014/main" id="{47BF3F39-D94F-BC48-8482-2214B9D8033C}"/>
              </a:ext>
            </a:extLst>
          </p:cNvPr>
          <p:cNvSpPr>
            <a:spLocks noGrp="1"/>
          </p:cNvSpPr>
          <p:nvPr>
            <p:ph type="body" sz="quarter" idx="16"/>
          </p:nvPr>
        </p:nvSpPr>
        <p:spPr>
          <a:xfrm>
            <a:off x="342900" y="855080"/>
            <a:ext cx="3955312" cy="3774069"/>
          </a:xfrm>
        </p:spPr>
        <p:txBody>
          <a:bodyPr lIns="0" tIns="0" rIns="0" bIns="0"/>
          <a:lstStyle>
            <a:lvl1pPr marL="0" indent="0">
              <a:lnSpc>
                <a:spcPct val="110000"/>
              </a:lnSpc>
              <a:spcAft>
                <a:spcPts val="0"/>
              </a:spcAft>
              <a:buNone/>
              <a:tabLst>
                <a:tab pos="2438400" algn="l"/>
              </a:tabLst>
              <a:defRPr sz="495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Tree>
    <p:extLst>
      <p:ext uri="{BB962C8B-B14F-4D97-AF65-F5344CB8AC3E}">
        <p14:creationId xmlns:p14="http://schemas.microsoft.com/office/powerpoint/2010/main" val="22912176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66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285822259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 Tex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6600" b="0" i="0" baseline="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
        <p:nvSpPr>
          <p:cNvPr id="8" name="Slide Number Placeholder 13">
            <a:extLst>
              <a:ext uri="{FF2B5EF4-FFF2-40B4-BE49-F238E27FC236}">
                <a16:creationId xmlns:a16="http://schemas.microsoft.com/office/drawing/2014/main" id="{841CA2A1-3D39-2344-A5FA-9709C1FE6425}"/>
              </a:ext>
            </a:extLst>
          </p:cNvPr>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Human Sans Regular" pitchFamily="2" charset="77"/>
              </a:rPr>
              <a:pPr/>
              <a:t>‹#›</a:t>
            </a:fld>
            <a:endParaRPr lang="en-US" sz="600" b="0" i="0">
              <a:solidFill>
                <a:schemeClr val="bg1"/>
              </a:solidFill>
              <a:latin typeface="Human Sans Regular" pitchFamily="2" charset="77"/>
            </a:endParaRPr>
          </a:p>
        </p:txBody>
      </p:sp>
    </p:spTree>
    <p:extLst>
      <p:ext uri="{BB962C8B-B14F-4D97-AF65-F5344CB8AC3E}">
        <p14:creationId xmlns:p14="http://schemas.microsoft.com/office/powerpoint/2010/main" val="148169182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42900"/>
            <a:ext cx="7020408" cy="342900"/>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342901" y="859971"/>
            <a:ext cx="7022306" cy="376917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latin typeface="Calibri" panose="020F0502020204030204" pitchFamily="34" charset="0"/>
                <a:cs typeface="Calibri" panose="020F0502020204030204" pitchFamily="34" charset="0"/>
              </a:rPr>
              <a:pPr/>
              <a:t>‹#›</a:t>
            </a:fld>
            <a:endParaRPr lang="en-US" sz="600" b="0" i="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7938063"/>
      </p:ext>
    </p:extLst>
  </p:cSld>
  <p:clrMap bg1="lt1" tx1="dk1" bg2="lt2" tx2="dk2" accent1="accent1" accent2="accent2" accent3="accent3" accent4="accent4" accent5="accent5" accent6="accent6" hlink="hlink" folHlink="folHlink"/>
  <p:sldLayoutIdLst>
    <p:sldLayoutId id="2147483863" r:id="rId1"/>
    <p:sldLayoutId id="2147483816" r:id="rId2"/>
    <p:sldLayoutId id="2147483822" r:id="rId3"/>
    <p:sldLayoutId id="2147483823" r:id="rId4"/>
    <p:sldLayoutId id="2147483824" r:id="rId5"/>
    <p:sldLayoutId id="2147483825" r:id="rId6"/>
    <p:sldLayoutId id="2147483826" r:id="rId7"/>
    <p:sldLayoutId id="2147483828" r:id="rId8"/>
    <p:sldLayoutId id="2147483829" r:id="rId9"/>
  </p:sldLayoutIdLst>
  <p:hf hdr="0" dt="0"/>
  <p:txStyles>
    <p:titleStyle>
      <a:lvl1pPr algn="l" defTabSz="685800" rtl="0" eaLnBrk="1" latinLnBrk="0" hangingPunct="1">
        <a:lnSpc>
          <a:spcPct val="100000"/>
        </a:lnSpc>
        <a:spcBef>
          <a:spcPct val="0"/>
        </a:spcBef>
        <a:buNone/>
        <a:defRPr sz="1650" b="0" i="0" kern="1200">
          <a:solidFill>
            <a:schemeClr val="tx1"/>
          </a:solidFill>
          <a:latin typeface="+mn-lt"/>
          <a:ea typeface="Calibri" panose="020F0502020204030204" pitchFamily="34" charset="0"/>
          <a:cs typeface="Calibri" panose="020F0502020204030204" pitchFamily="34" charset="0"/>
        </a:defRPr>
      </a:lvl1pPr>
    </p:titleStyle>
    <p:bodyStyle>
      <a:lvl1pPr marL="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1pPr>
      <a:lvl2pPr marL="5143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2pPr>
      <a:lvl3pPr marL="8572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3pPr>
      <a:lvl4pPr marL="12001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4pPr>
      <a:lvl5pPr marL="15430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16" orient="horz" pos="144">
          <p15:clr>
            <a:srgbClr val="F26B43"/>
          </p15:clr>
        </p15:guide>
        <p15:guide id="17" orient="horz" pos="288">
          <p15:clr>
            <a:srgbClr val="F26B43"/>
          </p15:clr>
        </p15:guide>
        <p15:guide id="18" orient="horz" pos="432">
          <p15:clr>
            <a:srgbClr val="F26B43"/>
          </p15:clr>
        </p15:guide>
        <p15:guide id="19" orient="horz" pos="576">
          <p15:clr>
            <a:srgbClr val="F26B43"/>
          </p15:clr>
        </p15:guide>
        <p15:guide id="20" orient="horz" pos="720">
          <p15:clr>
            <a:srgbClr val="F26B43"/>
          </p15:clr>
        </p15:guide>
        <p15:guide id="21" orient="horz" pos="864">
          <p15:clr>
            <a:srgbClr val="F26B43"/>
          </p15:clr>
        </p15:guide>
        <p15:guide id="22" orient="horz" pos="1008">
          <p15:clr>
            <a:srgbClr val="F26B43"/>
          </p15:clr>
        </p15:guide>
        <p15:guide id="23" orient="horz" pos="1152">
          <p15:clr>
            <a:srgbClr val="F26B43"/>
          </p15:clr>
        </p15:guide>
        <p15:guide id="24" orient="horz" pos="1296">
          <p15:clr>
            <a:srgbClr val="F26B43"/>
          </p15:clr>
        </p15:guide>
        <p15:guide id="25" orient="horz" pos="1440">
          <p15:clr>
            <a:srgbClr val="F26B43"/>
          </p15:clr>
        </p15:guide>
        <p15:guide id="26" orient="horz" pos="1584">
          <p15:clr>
            <a:srgbClr val="F26B43"/>
          </p15:clr>
        </p15:guide>
        <p15:guide id="27" orient="horz" pos="1728">
          <p15:clr>
            <a:srgbClr val="F26B43"/>
          </p15:clr>
        </p15:guide>
        <p15:guide id="28" orient="horz" pos="1872">
          <p15:clr>
            <a:srgbClr val="F26B43"/>
          </p15:clr>
        </p15:guide>
        <p15:guide id="29" orient="horz" pos="2016">
          <p15:clr>
            <a:srgbClr val="F26B43"/>
          </p15:clr>
        </p15:guide>
        <p15:guide id="30" orient="horz" pos="2304">
          <p15:clr>
            <a:srgbClr val="F26B43"/>
          </p15:clr>
        </p15:guide>
        <p15:guide id="31" orient="horz" pos="2448">
          <p15:clr>
            <a:srgbClr val="F26B43"/>
          </p15:clr>
        </p15:guide>
        <p15:guide id="32" orient="horz" pos="2592">
          <p15:clr>
            <a:srgbClr val="F26B43"/>
          </p15:clr>
        </p15:guide>
        <p15:guide id="33" orient="horz" pos="2736">
          <p15:clr>
            <a:srgbClr val="F26B43"/>
          </p15:clr>
        </p15:guide>
        <p15:guide id="34" orient="horz" pos="2880">
          <p15:clr>
            <a:srgbClr val="F26B43"/>
          </p15:clr>
        </p15:guide>
        <p15:guide id="35" orient="horz" pos="3024">
          <p15:clr>
            <a:srgbClr val="F26B43"/>
          </p15:clr>
        </p15:guide>
        <p15:guide id="36" orient="horz" pos="3168">
          <p15:clr>
            <a:srgbClr val="F26B43"/>
          </p15:clr>
        </p15:guide>
        <p15:guide id="37" orient="horz" pos="3312">
          <p15:clr>
            <a:srgbClr val="F26B43"/>
          </p15:clr>
        </p15:guide>
        <p15:guide id="38" orient="horz" pos="3456">
          <p15:clr>
            <a:srgbClr val="F26B43"/>
          </p15:clr>
        </p15:guide>
        <p15:guide id="39" orient="horz" pos="3600">
          <p15:clr>
            <a:srgbClr val="F26B43"/>
          </p15:clr>
        </p15:guide>
        <p15:guide id="40" orient="horz" pos="3744">
          <p15:clr>
            <a:srgbClr val="F26B43"/>
          </p15:clr>
        </p15:guide>
        <p15:guide id="41" orient="horz" pos="3888">
          <p15:clr>
            <a:srgbClr val="F26B43"/>
          </p15:clr>
        </p15:guide>
        <p15:guide id="43" orient="horz" pos="4176">
          <p15:clr>
            <a:srgbClr val="F26B43"/>
          </p15:clr>
        </p15:guide>
        <p15:guide id="56" orient="horz">
          <p15:clr>
            <a:srgbClr val="F26B43"/>
          </p15:clr>
        </p15:guide>
        <p15:guide id="57" orient="horz" pos="4320">
          <p15:clr>
            <a:srgbClr val="F26B43"/>
          </p15:clr>
        </p15:guide>
        <p15:guide id="58" orient="horz" pos="4032">
          <p15:clr>
            <a:srgbClr val="F26B43"/>
          </p15:clr>
        </p15:guide>
        <p15:guide id="59" pos="288">
          <p15:clr>
            <a:srgbClr val="F26B43"/>
          </p15:clr>
        </p15:guide>
        <p15:guide id="61" pos="7392">
          <p15:clr>
            <a:srgbClr val="F26B43"/>
          </p15:clr>
        </p15:guide>
        <p15:guide id="62" pos="894">
          <p15:clr>
            <a:srgbClr val="F26B43"/>
          </p15:clr>
        </p15:guide>
        <p15:guide id="63" pos="750">
          <p15:clr>
            <a:srgbClr val="F26B43"/>
          </p15:clr>
        </p15:guide>
        <p15:guide id="64" pos="1354">
          <p15:clr>
            <a:srgbClr val="F26B43"/>
          </p15:clr>
        </p15:guide>
        <p15:guide id="65" pos="1498">
          <p15:clr>
            <a:srgbClr val="F26B43"/>
          </p15:clr>
        </p15:guide>
        <p15:guide id="66" pos="1958">
          <p15:clr>
            <a:srgbClr val="F26B43"/>
          </p15:clr>
        </p15:guide>
        <p15:guide id="67" pos="2104">
          <p15:clr>
            <a:srgbClr val="F26B43"/>
          </p15:clr>
        </p15:guide>
        <p15:guide id="68" pos="2710">
          <p15:clr>
            <a:srgbClr val="F26B43"/>
          </p15:clr>
        </p15:guide>
        <p15:guide id="69" pos="2565">
          <p15:clr>
            <a:srgbClr val="F26B43"/>
          </p15:clr>
        </p15:guide>
        <p15:guide id="70" pos="3310">
          <p15:clr>
            <a:srgbClr val="F26B43"/>
          </p15:clr>
        </p15:guide>
        <p15:guide id="71" pos="3168">
          <p15:clr>
            <a:srgbClr val="F26B43"/>
          </p15:clr>
        </p15:guide>
        <p15:guide id="72" pos="3772">
          <p15:clr>
            <a:srgbClr val="F26B43"/>
          </p15:clr>
        </p15:guide>
        <p15:guide id="73" pos="3919">
          <p15:clr>
            <a:srgbClr val="F26B43"/>
          </p15:clr>
        </p15:guide>
        <p15:guide id="74" pos="4376">
          <p15:clr>
            <a:srgbClr val="F26B43"/>
          </p15:clr>
        </p15:guide>
        <p15:guide id="75" pos="4523">
          <p15:clr>
            <a:srgbClr val="F26B43"/>
          </p15:clr>
        </p15:guide>
        <p15:guide id="76" pos="5128">
          <p15:clr>
            <a:srgbClr val="F26B43"/>
          </p15:clr>
        </p15:guide>
        <p15:guide id="77" pos="4981">
          <p15:clr>
            <a:srgbClr val="F26B43"/>
          </p15:clr>
        </p15:guide>
        <p15:guide id="78" pos="5579">
          <p15:clr>
            <a:srgbClr val="F26B43"/>
          </p15:clr>
        </p15:guide>
        <p15:guide id="79" pos="5726">
          <p15:clr>
            <a:srgbClr val="F26B43"/>
          </p15:clr>
        </p15:guide>
        <p15:guide id="80" pos="6186">
          <p15:clr>
            <a:srgbClr val="F26B43"/>
          </p15:clr>
        </p15:guide>
        <p15:guide id="81" pos="6330">
          <p15:clr>
            <a:srgbClr val="F26B43"/>
          </p15:clr>
        </p15:guide>
        <p15:guide id="82" pos="6793">
          <p15:clr>
            <a:srgbClr val="F26B43"/>
          </p15:clr>
        </p15:guide>
        <p15:guide id="83" pos="693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techcommunity.microsoft.com/t5/microsoft-entra-azure-ad-blog/identity-at-microsoft-ignite-securing-access-in-the-era-of-ai/ba-p/2747279"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updates/public-preview-3rd-party-support-for-arm-solutions-in-azure-marketplace/" TargetMode="External"/><Relationship Id="rId2" Type="http://schemas.openxmlformats.org/officeDocument/2006/relationships/hyperlink" Target="https://azure.microsoft.com/en-us/updates/general-availability-fabric-capacity-reservations/" TargetMode="External"/><Relationship Id="rId1" Type="http://schemas.openxmlformats.org/officeDocument/2006/relationships/slideLayout" Target="../slideLayouts/slideLayout7.xml"/><Relationship Id="rId5" Type="http://schemas.openxmlformats.org/officeDocument/2006/relationships/hyperlink" Target="https://techcommunity.microsoft.com/t5/azure-storage-blog/azure-backup-for-aks-cloud-native-enterprise-ready-kubernetes/ba-p/3976425" TargetMode="External"/><Relationship Id="rId4" Type="http://schemas.openxmlformats.org/officeDocument/2006/relationships/hyperlink" Target="https://azure.microsoft.com/en-us/updates/public-preview-azure-monitor-agent-json-log-collection/"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updates/public-preview-azure-monitor-alerts-integration-with-event-grid-for-azure-key-vault-system-events/" TargetMode="External"/><Relationship Id="rId2" Type="http://schemas.openxmlformats.org/officeDocument/2006/relationships/hyperlink" Target="https://azure.microsoft.com/en-us/updates/export-cost-using-focus/" TargetMode="External"/><Relationship Id="rId1" Type="http://schemas.openxmlformats.org/officeDocument/2006/relationships/slideLayout" Target="../slideLayouts/slideLayout7.xml"/><Relationship Id="rId4" Type="http://schemas.openxmlformats.org/officeDocument/2006/relationships/hyperlink" Target="https://techcommunity.microsoft.com/t5/azure-observability-blog/announcing-ga-multi-line-logging-in-azure-monitor-container/ba-p/3984289"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azure-observability-blog/what-s-new-in-azure-monitor-ignite-2023/ba-p/3983596" TargetMode="External"/><Relationship Id="rId2" Type="http://schemas.openxmlformats.org/officeDocument/2006/relationships/hyperlink" Target="https://techcommunity.microsoft.com/t5/azure-stack-blog/accelerate-edge-deployments-with-cloud-managed-infrastructure/ba-p/3982951"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zure.microsoft.com/en-us/updates/public-preview-new-generation-amd-vms-eav6dav6fav6/" TargetMode="Externa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learn.microsoft.com/en-us/azure/virtual-network/accelerated-networking-mana-overview"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updates/public-preview-new-marketplace-app-for-storage-customers-and-feature-enhancements-to-portal-for-azure-confidential-ledger/" TargetMode="External"/><Relationship Id="rId2" Type="http://schemas.openxmlformats.org/officeDocument/2006/relationships/hyperlink" Target="https://azure.microsoft.com/en-us/updates/general-availability-integration-of-azure-monitor-agent-support-with-connection-monitor/"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techcommunity.microsoft.com/t5/azure-migration-and/azure-migrate-ignite-2023-updates/ba-p/3956038" TargetMode="External"/><Relationship Id="rId2" Type="http://schemas.openxmlformats.org/officeDocument/2006/relationships/hyperlink" Target="https://techcommunity.microsoft.com/t5/azure-arc-blog/bring-azure-to-your-system-center-environment-announcing-ga-of/ba-p/3984063" TargetMode="External"/><Relationship Id="rId1" Type="http://schemas.openxmlformats.org/officeDocument/2006/relationships/slideLayout" Target="../slideLayouts/slideLayout7.xml"/><Relationship Id="rId5" Type="http://schemas.openxmlformats.org/officeDocument/2006/relationships/hyperlink" Target="https://techcommunity.microsoft.com/t5/azure-arc-blog/announcing-arc-jumpstart-vnext/ba-p/3979405"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hyperlink" Target="https://techcommunity.microsoft.com/t5/azure-storage-blog/revolutionize-business-continuity-and-disaster-recovery-with/ba-p/3980387"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updates/general-availability-ubuntu-server-to-ubuntu-pro-inplace-upgrade-now-available/" TargetMode="External"/><Relationship Id="rId2" Type="http://schemas.openxmlformats.org/officeDocument/2006/relationships/hyperlink" Target="https://azure.microsoft.com/en-us/updates/public-preview-azure-vmss-zonal-expansion/" TargetMode="External"/><Relationship Id="rId1" Type="http://schemas.openxmlformats.org/officeDocument/2006/relationships/slideLayout" Target="../slideLayouts/slideLayout7.xml"/><Relationship Id="rId4" Type="http://schemas.openxmlformats.org/officeDocument/2006/relationships/hyperlink" Target="https://azure.microsoft.com/en-us/updates/public-preview-new-generation-amd-vms-dav6eav6fav6/"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azure.microsoft.com/en-us/updates/public-preview-vm-hibernation/"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updates/public-preview-red-hat-enterprise-linux-rhel-93-support-for-amdbased-confidential-vms/" TargetMode="External"/><Relationship Id="rId2" Type="http://schemas.openxmlformats.org/officeDocument/2006/relationships/hyperlink" Target="https://azure.microsoft.com/en-us/updates/generally-available-amd-confidential-vms-in-new-regions-for-november-2023/" TargetMode="External"/><Relationship Id="rId1" Type="http://schemas.openxmlformats.org/officeDocument/2006/relationships/slideLayout" Target="../slideLayouts/slideLayout7.xml"/><Relationship Id="rId5" Type="http://schemas.openxmlformats.org/officeDocument/2006/relationships/hyperlink" Target="https://azure.microsoft.com/en-us/updates/confidential-vms-with-intel-tdx-dcesv5-ecesv5-public-preview/" TargetMode="External"/><Relationship Id="rId4" Type="http://schemas.openxmlformats.org/officeDocument/2006/relationships/hyperlink" Target="https://azure.microsoft.com/en-us/updates/preview-azure-confidential-vms-with-nvidia-h100-tensor-core-gpu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updates/generally-available-red-hat-enterprise-linux-93-now-supported-on-azure-virtual-machines/" TargetMode="External"/><Relationship Id="rId2" Type="http://schemas.openxmlformats.org/officeDocument/2006/relationships/hyperlink" Target="https://azure.microsoft.com/en-us/updates/preview-disk-integrity-tool-for-confidential-vms-in-azure/" TargetMode="External"/><Relationship Id="rId1" Type="http://schemas.openxmlformats.org/officeDocument/2006/relationships/slideLayout" Target="../slideLayouts/slideLayout7.xml"/><Relationship Id="rId4" Type="http://schemas.openxmlformats.org/officeDocument/2006/relationships/hyperlink" Target="https://azure.microsoft.com/en-us/updates/generally-available-trusted-launch-as-default-for-vms-deployed-through-powershell-and-cli/"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updates/generally-available-amd-confidential-vm-option-for-azure-databricks/" TargetMode="External"/><Relationship Id="rId2" Type="http://schemas.openxmlformats.org/officeDocument/2006/relationships/hyperlink" Target="https://azure.microsoft.com/en-us/updates/generally-available-azure-mv3-medium-memory-mm-virtual-machines/" TargetMode="External"/><Relationship Id="rId1" Type="http://schemas.openxmlformats.org/officeDocument/2006/relationships/slideLayout" Target="../slideLayouts/slideLayout7.xml"/><Relationship Id="rId4" Type="http://schemas.openxmlformats.org/officeDocument/2006/relationships/hyperlink" Target="https://azure.microsoft.com/en-us/updates/public-preview-confidential-temp-disk-encryption-for-confidential-vm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zure.microsoft.com/en-us/updates/preview-ai-toolchain-operator-addon-for-aks/"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updates/public-preview-support-for-graphql-apis-in-azure-api-management-selfhosted-gateway/" TargetMode="External"/><Relationship Id="rId2" Type="http://schemas.openxmlformats.org/officeDocument/2006/relationships/hyperlink" Target="https://azure.microsoft.com/en-us/updates/announcing-azure-api-management-credential-manager-azure-api-management-authorizations-renamed/"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en-us/updates/ga-stateful-entities-in-durable-functions-on-the-isolated-worker-model-for-net/" TargetMode="External"/><Relationship Id="rId2" Type="http://schemas.openxmlformats.org/officeDocument/2006/relationships/hyperlink" Target="https://azure.microsoft.com/en-us/updates/register-for-access-to-upcoming-azure-functions-flex-consumption/" TargetMode="External"/><Relationship Id="rId1" Type="http://schemas.openxmlformats.org/officeDocument/2006/relationships/slideLayout" Target="../slideLayouts/slideLayout7.xml"/><Relationship Id="rId4" Type="http://schemas.openxmlformats.org/officeDocument/2006/relationships/hyperlink" Target="https://azure.microsoft.com/en-us/updates/ga-azure-functions-supports-net-8-in-the-isolated-worker-mode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updates/public-preview-attach-and-vms-to-and-from-existing-virtual-machine-scale-sets/" TargetMode="External"/><Relationship Id="rId2" Type="http://schemas.openxmlformats.org/officeDocument/2006/relationships/hyperlink" Target="https://azure.github.io/AppService/2023/11/14/Node-20-Python-312-available-on-app-service.html"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zure.microsoft.com/en-us/updates/azure-logic-apps-workflow-assistant-in-public-preview/" TargetMode="Externa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hyperlink" Target="https://azure.microsoft.com/en-us/updates/public-preview-enabling-rate-limiting-on-expressroute-direct-circuits/" TargetMode="External"/><Relationship Id="rId2" Type="http://schemas.openxmlformats.org/officeDocument/2006/relationships/hyperlink" Target="https://azure.microsoft.com/en-us/updates/public-preview-expressroute-seamless-gateway-migration/"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updates/azure-logic-apps-standard-vs-code-extension-installation-enhancements-in-public-preview/" TargetMode="External"/><Relationship Id="rId2" Type="http://schemas.openxmlformats.org/officeDocument/2006/relationships/hyperlink" Target="https://azure.microsoft.com/en-us/updates/general-availability-of-application-insights-enhancements-for-azure-logic-apps-standard/"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updates/announcing-general-availability-of-net-framework-custom-code-for-azure-logic-apps-standard/" TargetMode="External"/><Relationship Id="rId2" Type="http://schemas.openxmlformats.org/officeDocument/2006/relationships/hyperlink" Target="https://azure.microsoft.com/en-us/updates/general-availability-of-azure-logic-apps-new-data-mapper-for-visual-studio-code/"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updates/public-preview-vector-database-addons-for-azure-container-apps/" TargetMode="External"/><Relationship Id="rId2" Type="http://schemas.openxmlformats.org/officeDocument/2006/relationships/hyperlink" Target="https://azure.microsoft.com/en-us/updates/generally-available-azure-container-apps-landing-zone-accelerator/" TargetMode="Externa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hyperlink" Target="https://azure.microsoft.com/en-us/updates/public-preview-policydriven-resiliency-in-azure-container-app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updates/public-preview-azure-container-apps-adds-native-support-for-cncf-buildpacks-to-automatically-containerize-your-code/" TargetMode="External"/><Relationship Id="rId2" Type="http://schemas.openxmlformats.org/officeDocument/2006/relationships/hyperlink" Target="https://azure.microsoft.com/en-us/updates/public-preview-dedicated-gpu-workload-profiles/"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zure.microsoft.com/en-us/updates/ga-azure-kubernetes-fleet-manager/"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azure.microsoft.com/en-us/updates/public-preview-confidential-containers-on-azure-kubernetes-service-aks/"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techcommunity.microsoft.com/t5/apps-on-azure-blog/announcing-conversational-diagnostics-preview-on-windows-app/ba-p/3978916"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en-us/updates/azure-container-storage-is-now-available-with-azure-linux-container-host/" TargetMode="External"/><Relationship Id="rId2" Type="http://schemas.openxmlformats.org/officeDocument/2006/relationships/hyperlink" Target="https://azure.microsoft.com/en-us/updates/ga-ultra-disk-performance-updates/"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techcommunity.microsoft.com/t5/azure-storage-blog/microsoft-ignite-2023-what-is-new-in-file-shares-for-enterprise/ba-p/3978854"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updates/expressroute-trusted-as-a-service/" TargetMode="External"/><Relationship Id="rId2" Type="http://schemas.openxmlformats.org/officeDocument/2006/relationships/hyperlink" Target="https://azure.microsoft.com/en-us/updates/expressroute-direct-and-circuit-in-different-subscriptions/" TargetMode="External"/><Relationship Id="rId1" Type="http://schemas.openxmlformats.org/officeDocument/2006/relationships/slideLayout" Target="../slideLayouts/slideLayout7.xml"/><Relationship Id="rId4" Type="http://schemas.openxmlformats.org/officeDocument/2006/relationships/hyperlink" Target="https://azure.microsoft.com/en-us/updates/scalable-gateway/"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zure.microsoft.com/en-us/updates/public-preview-dynamic-scaling-per-partition-and-per-region/" TargetMode="External"/><Relationship Id="rId2" Type="http://schemas.openxmlformats.org/officeDocument/2006/relationships/hyperlink" Target="https://azure.microsoft.com/en-us/updates/public-preview-prioritybased-execution-in-azure-cosmos-db/" TargetMode="External"/><Relationship Id="rId1" Type="http://schemas.openxmlformats.org/officeDocument/2006/relationships/slideLayout" Target="../slideLayouts/slideLayout7.xml"/><Relationship Id="rId4" Type="http://schemas.openxmlformats.org/officeDocument/2006/relationships/hyperlink" Target="https://azure.microsoft.com/en-us/updates/general-availability-free-tier-on-azure-cosmos-db-for-mongodb-vcor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en-us/updates/general-availability-vector-search-in-azure-cosmos-db-for-mongodb-vcore/" TargetMode="External"/><Relationship Id="rId2" Type="http://schemas.openxmlformats.org/officeDocument/2006/relationships/hyperlink" Target="https://azure.microsoft.com/en-us/updates/general-availability-azure-cosmos-db-for-mongodb-vcore/"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azure.microsoft.com/en-us/updates/public-preview-microsoft-copilot-for-azure-capability-now-available-in-azure-cosmos-db/" TargetMode="External"/><Relationship Id="rId2" Type="http://schemas.openxmlformats.org/officeDocument/2006/relationships/hyperlink" Target="https://azure.microsoft.com/en-us/updates/public-preview-azure-cosmos-db-migration-for-mongodb-extension-azure-cosmos-db-for-mongodb-vcore-migration-capability/" TargetMode="External"/><Relationship Id="rId1" Type="http://schemas.openxmlformats.org/officeDocument/2006/relationships/slideLayout" Target="../slideLayouts/slideLayout7.xml"/><Relationship Id="rId5" Type="http://schemas.openxmlformats.org/officeDocument/2006/relationships/hyperlink" Target="https://azure.microsoft.com/en-us/updates/public-preview-crossaccount-container-copy-for-azure-cosmos-db-nosql-api/" TargetMode="External"/><Relationship Id="rId4" Type="http://schemas.openxmlformats.org/officeDocument/2006/relationships/hyperlink" Target="https://azure.microsoft.com/en-us/updates/general-availability-azure-ai-advantage-for-azure-cosmos-db/"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evblogs.microsoft.com/cosmosdb/announcing-azure-cosmos-db-mirroring-in-microsoft-fabric-private-preview/" TargetMode="External"/><Relationship Id="rId2" Type="http://schemas.openxmlformats.org/officeDocument/2006/relationships/hyperlink" Target="https://techcommunity.microsoft.com/t5/azure-sql-blog/introducing-azure-database-fleet-manager/ba-p/3979576"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44.xml.rels><?xml version="1.0" encoding="UTF-8" standalone="yes"?>
<Relationships xmlns="http://schemas.openxmlformats.org/package/2006/relationships"><Relationship Id="rId3" Type="http://schemas.openxmlformats.org/officeDocument/2006/relationships/hyperlink" Target="https://techcommunity.microsoft.com/t5/azure-database-for-postgresql/general-availability-of-postgresql-16-on-azure-database-for/ba-p/3980354" TargetMode="External"/><Relationship Id="rId2" Type="http://schemas.openxmlformats.org/officeDocument/2006/relationships/hyperlink" Target="https://azure.microsoft.com/en-us/updates/public-preview-long-term-retention-for-azure-database-for-postgresql-flexible-server/" TargetMode="External"/><Relationship Id="rId1" Type="http://schemas.openxmlformats.org/officeDocument/2006/relationships/slideLayout" Target="../slideLayouts/slideLayout7.xml"/><Relationship Id="rId5" Type="http://schemas.openxmlformats.org/officeDocument/2006/relationships/hyperlink" Target="https://azure.microsoft.com/en-us/updates/public-preview-azure-database-for-postgresql-extension-for-azure-ai/" TargetMode="External"/><Relationship Id="rId4" Type="http://schemas.openxmlformats.org/officeDocument/2006/relationships/hyperlink" Target="https://techcommunity.microsoft.com/t5/azure-database-for-postgresql/near-zero-downtime-scaling-in-azure-database-for-postgresql/ba-p/3974282"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techcommunity.microsoft.com/t5/azure-database-for-postgresql/azure-database-for-postgresql-ai-ready-for-enterprise/ba-p/3980951" TargetMode="External"/><Relationship Id="rId2" Type="http://schemas.openxmlformats.org/officeDocument/2006/relationships/hyperlink" Target="https://techcommunity.microsoft.com/t5/azure-database-for-postgresql/introducing-private-link-based-networking-with-azure-database/ba-p/3975392" TargetMode="Externa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techcommunity.microsoft.com/t5/azure-database-for-postgresql/introducing-premium-ssd-v2-for-azure-database-for-postgresql/ba-p/3980235"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echcommunity.microsoft.com/t5/azure-database-for-postgresql/multi-region-disaster-recovery-streamlined-with-new-features/ba-p/3980707" TargetMode="External"/><Relationship Id="rId1" Type="http://schemas.openxmlformats.org/officeDocument/2006/relationships/slideLayout" Target="../slideLayouts/slideLayout7.xml"/><Relationship Id="rId4" Type="http://schemas.openxmlformats.org/officeDocument/2006/relationships/hyperlink" Target="https://learn.microsoft.com/en-us/azure/postgresql/flexible-server/concepts-compute-storage#iops-preview"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updates/general-availability-azure-sql-updates-for-midnovember-2023/" TargetMode="External"/><Relationship Id="rId2" Type="http://schemas.openxmlformats.org/officeDocument/2006/relationships/hyperlink" Target="https://azure.microsoft.com/en-us/updates/public-preview-azure-sql-updates-for-midnovember-2023/" TargetMode="External"/><Relationship Id="rId1" Type="http://schemas.openxmlformats.org/officeDocument/2006/relationships/slideLayout" Target="../slideLayouts/slideLayout7.xml"/><Relationship Id="rId5" Type="http://schemas.openxmlformats.org/officeDocument/2006/relationships/hyperlink" Target="https://azure.microsoft.com/en-us/updates/general-availability-november-2022-feature-wave-for-azure-sql-managed-instance/" TargetMode="External"/><Relationship Id="rId4" Type="http://schemas.openxmlformats.org/officeDocument/2006/relationships/hyperlink" Target="https://azure.microsoft.com/en-us/updates/general-availability-lower-simplified-pricing-for-azure-sql-database-hyperscale-expected-in-december-2023/"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zure.microsoft.com/en-us/updates/public-preview-bring-enhanced-manageability-to-your-sql-server-anywhere-with-azure-arc/" TargetMode="External"/><Relationship Id="rId2" Type="http://schemas.openxmlformats.org/officeDocument/2006/relationships/hyperlink" Target="https://azure.microsoft.com/en-us/updates/general-availability-azure-sql-database-always-encrypted-with-virtualizationbased-security-vbs-enclaves/" TargetMode="External"/><Relationship Id="rId1" Type="http://schemas.openxmlformats.org/officeDocument/2006/relationships/slideLayout" Target="../slideLayouts/slideLayout7.xml"/><Relationship Id="rId4" Type="http://schemas.openxmlformats.org/officeDocument/2006/relationships/hyperlink" Target="https://techcommunity.microsoft.com/t5/azure-sql-blog/ledger-in-azure-sql-managed-instance-now-generally-available/ba-p/3959358"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zure.microsoft.com/en-us/updates/new-user-interface-experience-for-azure-sql-migration-extension/" TargetMode="External"/><Relationship Id="rId2" Type="http://schemas.openxmlformats.org/officeDocument/2006/relationships/hyperlink" Target="https://azure.microsoft.com/en-us/updates/public-preview-online-disaster-recovery-between-sql-server-2022-and-azure-sql-managed-instance/" TargetMode="Externa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hyperlink" Target="https://azure.microsoft.com/en-us/updates/public-preview-customercontrolled-maintenance/" TargetMode="External"/><Relationship Id="rId2" Type="http://schemas.openxmlformats.org/officeDocument/2006/relationships/hyperlink" Target="https://azure.microsoft.com/en-us/updates/erlocations-112023/" TargetMode="External"/><Relationship Id="rId1" Type="http://schemas.openxmlformats.org/officeDocument/2006/relationships/slideLayout" Target="../slideLayouts/slideLayout7.xml"/><Relationship Id="rId4" Type="http://schemas.openxmlformats.org/officeDocument/2006/relationships/hyperlink" Target="https://azure.microsoft.com/en-us/updates/public-preview-private-subnet/"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azure.microsoft.com/en-us/updates/public-preview-azure-managed-instance-for-apache-cassandra-feature-updates/" TargetMode="External"/><Relationship Id="rId2" Type="http://schemas.openxmlformats.org/officeDocument/2006/relationships/hyperlink" Target="https://techcommunity.microsoft.com/t5/analytics-on-azure-blog/enhanced-performance-in-additional-regions-azure-synapse/ba-p/3947669"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updates/mqtt-broker-feature-pubsub-capabilities-now-available-for-azure-event-grid/" TargetMode="External"/><Relationship Id="rId2" Type="http://schemas.openxmlformats.org/officeDocument/2006/relationships/hyperlink" Target="https://azure.microsoft.com/en-us/updates/generally-available-partitioned-namespaces-for-azure-service-bus-premium/"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techcommunity.microsoft.com/t5/azure-integration-services-blog/introducing-azure-integration-environment-amp-business-process/ba-p/3976237" TargetMode="External"/><Relationship Id="rId2" Type="http://schemas.openxmlformats.org/officeDocument/2006/relationships/hyperlink" Target="https://techcommunity.microsoft.com/t5/analytics-on-azure-blog/announcing-the-public-preview-of-kafka-input-and-output-with/ba-p/3985131" TargetMode="External"/><Relationship Id="rId1" Type="http://schemas.openxmlformats.org/officeDocument/2006/relationships/slideLayout" Target="../slideLayouts/slideLayout7.xml"/><Relationship Id="rId6" Type="http://schemas.openxmlformats.org/officeDocument/2006/relationships/hyperlink" Target="https://techcommunity.microsoft.com/t5/analytics-on-azure-blog/public-preview-protocol-buffers-protobuf-with-azure-stream/ba-p/3985518"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zure.microsoft.com/en-us/updates/azureiotoperationspreview/"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azure.microsoft.com/en-us/updates/public-preview-azure-open-ai-integration-with-azure-cosmos-db-for-mongodb-vcore-vector-search/" TargetMode="External"/><Relationship Id="rId2" Type="http://schemas.openxmlformats.org/officeDocument/2006/relationships/hyperlink" Target="https://ai.azure.com/"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azure.microsoft.com/en-us/updates/azure-machine-learning-public-preview-for-november/" TargetMode="External"/><Relationship Id="rId2" Type="http://schemas.openxmlformats.org/officeDocument/2006/relationships/hyperlink" Target="https://azure.microsoft.com/en-us/updates/azure-machine-learning-general-availability-for-november/"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azure.microsoft.com/en-us/updates/public-preview-microsoft-copilot-for-azure/" TargetMode="External"/><Relationship Id="rId2" Type="http://schemas.openxmlformats.org/officeDocument/2006/relationships/hyperlink" Target="https://techcommunity.microsoft.com/t5/azure-arc-blog/announcing-preview-of-azure-ai-video-indexer-cloud-to-edge/ba-p/3983701" TargetMode="Externa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zure.microsoft.com/en-us/updates/azure-virtual-network-manager-security-admin-rule-generally-available-in-select-regions/"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azure.microsoft.com/en-us/updates/general-availability-start-and-stop-load-azure-load-testing-faults-in-azure-chaos-studio/" TargetMode="External"/><Relationship Id="rId2" Type="http://schemas.openxmlformats.org/officeDocument/2006/relationships/hyperlink" Target="https://azure.microsoft.com/en-us/updates/experiment-templates-now-available-in-azure-chaos-studio/" TargetMode="External"/><Relationship Id="rId1" Type="http://schemas.openxmlformats.org/officeDocument/2006/relationships/slideLayout" Target="../slideLayouts/slideLayout7.xml"/><Relationship Id="rId4" Type="http://schemas.openxmlformats.org/officeDocument/2006/relationships/hyperlink" Target="https://azure.microsoft.com/en-us/updates/azure-chaos-studio-is-now-generally-available/"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zure.microsoft.com/en-us/updates/introducing-new-capabilities-in-azure-deployment-environments/" TargetMode="External"/><Relationship Id="rId2" Type="http://schemas.openxmlformats.org/officeDocument/2006/relationships/hyperlink" Target="https://azure.microsoft.com/en-us/updates/introducing-new-capabilities-in-microsoft-dev-box/"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microsoft.com/en-US/cloudskillschallenge/ignite/registration/2023?ocid=ignite23_csc_collections_cnl" TargetMode="External"/><Relationship Id="rId2" Type="http://schemas.openxmlformats.org/officeDocument/2006/relationships/hyperlink" Target="https://learn.microsoft.com/en-us/azure/well-architected/workloads" TargetMode="Externa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s://news.microsoft.com/source/features/ai/in-house-chips-silicon-to-service-to-meet-ai-demand/" TargetMode="Externa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azureTimes"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updates/public-preview-announcing-the-preview-of-azure-managed-confidential-consortium-framework/" TargetMode="External"/><Relationship Id="rId2" Type="http://schemas.openxmlformats.org/officeDocument/2006/relationships/hyperlink" Target="https://azure.microsoft.com/en-us/updates/preview-new-basic-sku-functionality-for-azure-confidential-ledger/"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techcommunity.microsoft.com/t5/microsoft-defender-for-cloud/announcing-new-cnapp-capabilities-in-defender-for-cloud/ba-p/3981941" TargetMode="External"/><Relationship Id="rId2" Type="http://schemas.openxmlformats.org/officeDocument/2006/relationships/hyperlink" Target="https://techcommunity.microsoft.com/t5/microsoft-defender-for-cloud/microsoft-announces-general-availability-of-defender-for-apis/ba-p/3981488"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66" y="1200151"/>
            <a:ext cx="8458200" cy="2228850"/>
          </a:xfrm>
        </p:spPr>
        <p:txBody>
          <a:bodyPr/>
          <a:lstStyle/>
          <a:p>
            <a:r>
              <a:rPr lang="en-US" sz="5400" dirty="0"/>
              <a:t>Azure Times #96</a:t>
            </a:r>
          </a:p>
        </p:txBody>
      </p:sp>
      <p:sp>
        <p:nvSpPr>
          <p:cNvPr id="4" name="Text Placeholder 3"/>
          <p:cNvSpPr>
            <a:spLocks noGrp="1"/>
          </p:cNvSpPr>
          <p:nvPr>
            <p:ph type="body" sz="quarter" idx="11"/>
          </p:nvPr>
        </p:nvSpPr>
        <p:spPr/>
        <p:txBody>
          <a:bodyPr/>
          <a:lstStyle/>
          <a:p>
            <a:r>
              <a:rPr lang="en-US" spc="300" dirty="0"/>
              <a:t>November 22, 2023</a:t>
            </a:r>
          </a:p>
        </p:txBody>
      </p:sp>
      <p:sp>
        <p:nvSpPr>
          <p:cNvPr id="3" name="TextBox 2">
            <a:extLst>
              <a:ext uri="{FF2B5EF4-FFF2-40B4-BE49-F238E27FC236}">
                <a16:creationId xmlns:a16="http://schemas.microsoft.com/office/drawing/2014/main" id="{ED924944-231A-274C-AB8B-3C574947B123}"/>
              </a:ext>
            </a:extLst>
          </p:cNvPr>
          <p:cNvSpPr txBox="1"/>
          <p:nvPr/>
        </p:nvSpPr>
        <p:spPr>
          <a:xfrm>
            <a:off x="539318" y="4887158"/>
            <a:ext cx="0" cy="0"/>
          </a:xfrm>
          <a:prstGeom prst="rect">
            <a:avLst/>
          </a:prstGeom>
          <a:noFill/>
        </p:spPr>
        <p:txBody>
          <a:bodyPr wrap="none" lIns="0" tIns="0" rIns="0" bIns="0" rtlCol="0">
            <a:noAutofit/>
          </a:bodyPr>
          <a:lstStyle/>
          <a:p>
            <a:pPr>
              <a:lnSpc>
                <a:spcPct val="110000"/>
              </a:lnSpc>
              <a:spcBef>
                <a:spcPts val="450"/>
              </a:spcBef>
            </a:pPr>
            <a:endParaRPr lang="en-US" sz="900" err="1">
              <a:ea typeface="Human Sans" charset="0"/>
              <a:cs typeface="Human Sans" charset="0"/>
            </a:endParaRPr>
          </a:p>
        </p:txBody>
      </p:sp>
    </p:spTree>
    <p:extLst>
      <p:ext uri="{BB962C8B-B14F-4D97-AF65-F5344CB8AC3E}">
        <p14:creationId xmlns:p14="http://schemas.microsoft.com/office/powerpoint/2010/main" val="44755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3774069"/>
          </a:xfrm>
        </p:spPr>
        <p:txBody>
          <a:bodyPr/>
          <a:lstStyle/>
          <a:p>
            <a:pPr algn="just"/>
            <a:r>
              <a:rPr lang="en-US" sz="1000" dirty="0">
                <a:hlinkClick r:id="rId2"/>
              </a:rPr>
              <a:t>Microsoft Entra + Security Copilot</a:t>
            </a:r>
            <a:endParaRPr lang="en-US" sz="1000" dirty="0"/>
          </a:p>
          <a:p>
            <a:pPr algn="just"/>
            <a:r>
              <a:rPr lang="en-US" sz="1000" b="1" dirty="0"/>
              <a:t>Microsoft Security Copilot is coming to Microsoft Entra </a:t>
            </a:r>
            <a:r>
              <a:rPr lang="en-US" sz="1000" dirty="0"/>
              <a:t>to help automate common tasks, troubleshoot faster, interpret complex policies, and design workflows.</a:t>
            </a:r>
          </a:p>
          <a:p>
            <a:pPr algn="just"/>
            <a:r>
              <a:rPr lang="en-US" sz="1000" b="1" dirty="0"/>
              <a:t>It will be possible to ask the Copilot about all related issues and problems</a:t>
            </a:r>
          </a:p>
          <a:p>
            <a:pPr algn="just"/>
            <a:r>
              <a:rPr lang="en-US" sz="1000" dirty="0">
                <a:hlinkClick r:id="rId2"/>
              </a:rPr>
              <a:t>Microsoft’s Security Service Edge (SSE) solution</a:t>
            </a:r>
            <a:endParaRPr lang="en-US" sz="1000" dirty="0"/>
          </a:p>
          <a:p>
            <a:pPr algn="just"/>
            <a:r>
              <a:rPr lang="en-US" sz="1000" b="1" dirty="0"/>
              <a:t>Microsoft’s Security Service Edge (SSE) solution, now in preview</a:t>
            </a:r>
            <a:r>
              <a:rPr lang="en-US" sz="1000" dirty="0"/>
              <a:t>, includes Microsoft Entra Internet Access and Microsoft Entra Private Access, and secures access to any app or resource for users and devices connecting from anywhere. </a:t>
            </a:r>
          </a:p>
          <a:p>
            <a:pPr algn="just"/>
            <a:r>
              <a:rPr lang="en-US" sz="1000" dirty="0">
                <a:hlinkClick r:id="rId2"/>
              </a:rPr>
              <a:t>Microsoft Entra Permissions Management</a:t>
            </a:r>
            <a:endParaRPr lang="en-US" sz="1000" dirty="0"/>
          </a:p>
          <a:p>
            <a:pPr algn="just"/>
            <a:r>
              <a:rPr lang="en-US" sz="1000" dirty="0"/>
              <a:t>Microsoft Entra Permissions Management has two significant integrations:</a:t>
            </a:r>
          </a:p>
          <a:p>
            <a:pPr marL="171450" indent="-171450" algn="just">
              <a:buFont typeface="Arial" panose="020B0604020202020204" pitchFamily="34" charset="0"/>
              <a:buChar char="•"/>
            </a:pPr>
            <a:r>
              <a:rPr lang="en-US" sz="1000" b="1" dirty="0"/>
              <a:t>Integration with Defender for Cloud</a:t>
            </a:r>
          </a:p>
          <a:p>
            <a:pPr marL="171450" indent="-171450" algn="just">
              <a:buFont typeface="Arial" panose="020B0604020202020204" pitchFamily="34" charset="0"/>
              <a:buChar char="•"/>
            </a:pPr>
            <a:r>
              <a:rPr lang="en-US" sz="1000" b="1" dirty="0"/>
              <a:t>Integration with SNOW</a:t>
            </a:r>
          </a:p>
        </p:txBody>
      </p:sp>
    </p:spTree>
    <p:extLst>
      <p:ext uri="{BB962C8B-B14F-4D97-AF65-F5344CB8AC3E}">
        <p14:creationId xmlns:p14="http://schemas.microsoft.com/office/powerpoint/2010/main" val="132517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8796812" cy="1714500"/>
          </a:xfrm>
        </p:spPr>
        <p:txBody>
          <a:bodyPr/>
          <a:lstStyle/>
          <a:p>
            <a:r>
              <a:rPr lang="en-US" sz="4000" dirty="0"/>
              <a:t>Management &amp; Governance</a:t>
            </a:r>
          </a:p>
        </p:txBody>
      </p:sp>
    </p:spTree>
    <p:extLst>
      <p:ext uri="{BB962C8B-B14F-4D97-AF65-F5344CB8AC3E}">
        <p14:creationId xmlns:p14="http://schemas.microsoft.com/office/powerpoint/2010/main" val="347918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General availability: Reservations for Microsoft Fabric</a:t>
            </a:r>
            <a:endParaRPr lang="en-US" sz="1000" dirty="0">
              <a:latin typeface="+mj-lt"/>
            </a:endParaRPr>
          </a:p>
          <a:p>
            <a:pPr algn="just"/>
            <a:r>
              <a:rPr lang="en-US" sz="1000" b="1" dirty="0">
                <a:latin typeface="+mj-lt"/>
              </a:rPr>
              <a:t>MS announced reservation pricing for Microsoft Fabric </a:t>
            </a:r>
            <a:r>
              <a:rPr lang="en-US" sz="1000" dirty="0">
                <a:latin typeface="+mj-lt"/>
              </a:rPr>
              <a:t>that will allow to pre-commit to Fabric Capacity Units in one-year increments</a:t>
            </a:r>
            <a:r>
              <a:rPr lang="en-US" sz="1000" b="1" dirty="0">
                <a:latin typeface="+mj-lt"/>
              </a:rPr>
              <a:t>, helping save up to 40.5 percent over the pay-as-you-go prices </a:t>
            </a:r>
            <a:r>
              <a:rPr lang="en-US" sz="1000" dirty="0">
                <a:latin typeface="+mj-lt"/>
              </a:rPr>
              <a:t>(excluding Power BI Capacity SKUs). </a:t>
            </a:r>
          </a:p>
          <a:p>
            <a:pPr algn="just"/>
            <a:r>
              <a:rPr lang="en-US" sz="1000" dirty="0">
                <a:latin typeface="+mj-lt"/>
                <a:hlinkClick r:id="rId3"/>
              </a:rPr>
              <a:t>Public preview: 3rd party support for Arm solutions in Azure Marketplace</a:t>
            </a:r>
            <a:endParaRPr lang="en-US" sz="1000" dirty="0">
              <a:latin typeface="+mj-lt"/>
            </a:endParaRPr>
          </a:p>
          <a:p>
            <a:pPr algn="just"/>
            <a:r>
              <a:rPr lang="en-US" sz="1000" dirty="0">
                <a:latin typeface="+mj-lt"/>
              </a:rPr>
              <a:t>Azure </a:t>
            </a:r>
            <a:r>
              <a:rPr lang="en-US" sz="1000" b="1" dirty="0">
                <a:latin typeface="+mj-lt"/>
              </a:rPr>
              <a:t>publishers can now add Arm64-based solutions the Azure Marketplace</a:t>
            </a:r>
            <a:r>
              <a:rPr lang="en-US" sz="1000" dirty="0">
                <a:latin typeface="+mj-lt"/>
              </a:rPr>
              <a:t>, in addition to x64 products and tailor their infrastructure based on customer needs. With this feature, partners can now support multiple architectures at the same time, including Arm.  With this new capability, the customer </a:t>
            </a:r>
            <a:r>
              <a:rPr lang="en-US" sz="1000" b="1" dirty="0">
                <a:latin typeface="+mj-lt"/>
              </a:rPr>
              <a:t>can now deploy the Arm-based images from the Azure Marketplace </a:t>
            </a:r>
            <a:r>
              <a:rPr lang="en-US" sz="1000" dirty="0">
                <a:latin typeface="+mj-lt"/>
              </a:rPr>
              <a:t>and benefit from the rich and vibrant ecosystem developing around Arm-based Azure infrastructure. This facilities the growth of the Arm ecosystem within Azure and unlocks new workflows and possibilities for developers building on Arm-based platforms.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4"/>
              </a:rPr>
              <a:t>Public Preview: Azure Monitor Agent JSON log collection</a:t>
            </a:r>
            <a:endParaRPr lang="en-US" sz="1000" dirty="0"/>
          </a:p>
          <a:p>
            <a:pPr algn="just"/>
            <a:r>
              <a:rPr lang="en-US" sz="1000" dirty="0"/>
              <a:t>Azure Monitoring Agent now supports collection of </a:t>
            </a:r>
            <a:r>
              <a:rPr lang="en-US" sz="1000" b="1" dirty="0"/>
              <a:t>JSON for ingestion into Log Analytics.</a:t>
            </a:r>
          </a:p>
          <a:p>
            <a:pPr algn="just"/>
            <a:r>
              <a:rPr lang="en-US" sz="1000" dirty="0"/>
              <a:t>MS announced the </a:t>
            </a:r>
            <a:r>
              <a:rPr lang="en-US" sz="1000" b="1" dirty="0"/>
              <a:t>public preview JSON Log collection for AMA</a:t>
            </a:r>
            <a:r>
              <a:rPr lang="en-US" sz="1000" dirty="0"/>
              <a:t>. This new capability is designed to enable </a:t>
            </a:r>
            <a:r>
              <a:rPr lang="en-US" sz="1000" b="1" dirty="0"/>
              <a:t>customers to collect their JSON formatted logs</a:t>
            </a:r>
            <a:r>
              <a:rPr lang="en-US" sz="1000" dirty="0"/>
              <a:t> generated in their service or application and ingested into a Log Analytics Workspace table for analysis.</a:t>
            </a:r>
          </a:p>
          <a:p>
            <a:pPr algn="just"/>
            <a:r>
              <a:rPr lang="en-US" sz="1000" dirty="0"/>
              <a:t>You must be using the AMA agent to use custom JSON logs. </a:t>
            </a:r>
          </a:p>
          <a:p>
            <a:pPr algn="just"/>
            <a:r>
              <a:rPr lang="en-US" sz="1000" dirty="0">
                <a:hlinkClick r:id="rId5"/>
              </a:rPr>
              <a:t>General Availability of Azure Backup for AKS</a:t>
            </a:r>
            <a:endParaRPr lang="en-US" sz="1000" dirty="0"/>
          </a:p>
          <a:p>
            <a:pPr algn="just"/>
            <a:r>
              <a:rPr lang="en-US" sz="1000" dirty="0"/>
              <a:t>Azure Backup for AKS, a simple</a:t>
            </a:r>
            <a:r>
              <a:rPr lang="en-US" sz="1000" b="1" dirty="0"/>
              <a:t>, cloud-native solution that enables to protect AKS clusters via backing up Kubernetes </a:t>
            </a:r>
            <a:r>
              <a:rPr lang="en-US" sz="1000" dirty="0"/>
              <a:t>workloads deployed along with the application data.</a:t>
            </a:r>
          </a:p>
          <a:p>
            <a:pPr marL="171450" indent="-171450" algn="just">
              <a:buFont typeface="Arial" panose="020B0604020202020204" pitchFamily="34" charset="0"/>
              <a:buChar char="•"/>
            </a:pPr>
            <a:r>
              <a:rPr lang="en-US" sz="1000" dirty="0"/>
              <a:t>Currently, </a:t>
            </a:r>
            <a:r>
              <a:rPr lang="en-US" sz="1000" b="1" dirty="0"/>
              <a:t>AKS backup supports once-a-day backup</a:t>
            </a:r>
            <a:r>
              <a:rPr lang="en-US" sz="1000" dirty="0"/>
              <a:t>. </a:t>
            </a:r>
          </a:p>
          <a:p>
            <a:pPr marL="171450" indent="-171450" algn="just">
              <a:buFont typeface="Arial" panose="020B0604020202020204" pitchFamily="34" charset="0"/>
              <a:buChar char="•"/>
            </a:pPr>
            <a:r>
              <a:rPr lang="en-US" sz="1000" dirty="0"/>
              <a:t>AKS backup uses a blob container and a resource group to store the backups.</a:t>
            </a:r>
          </a:p>
          <a:p>
            <a:pPr marL="171450" indent="-171450" algn="just">
              <a:buFont typeface="Arial" panose="020B0604020202020204" pitchFamily="34" charset="0"/>
              <a:buChar char="•"/>
            </a:pPr>
            <a:r>
              <a:rPr lang="en-US" sz="1000" dirty="0"/>
              <a:t>Currently, AKS backup </a:t>
            </a:r>
            <a:r>
              <a:rPr lang="en-US" sz="1000" b="1" dirty="0"/>
              <a:t>supports Azure Disk-based persistent volumes (enabled by CSI driver) only</a:t>
            </a:r>
          </a:p>
        </p:txBody>
      </p:sp>
    </p:spTree>
    <p:extLst>
      <p:ext uri="{BB962C8B-B14F-4D97-AF65-F5344CB8AC3E}">
        <p14:creationId xmlns:p14="http://schemas.microsoft.com/office/powerpoint/2010/main" val="52086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Export cost details using the FinOps Open Cost and Usage Specification (FOCUS)</a:t>
            </a:r>
            <a:endParaRPr lang="en-US" sz="1000" dirty="0">
              <a:latin typeface="+mj-lt"/>
            </a:endParaRPr>
          </a:p>
          <a:p>
            <a:pPr algn="just"/>
            <a:r>
              <a:rPr lang="en-US" sz="1000" dirty="0">
                <a:latin typeface="+mj-lt"/>
              </a:rPr>
              <a:t>The FinOps Open Cost and Usage Specification (FOCUS) is a groundbreaking initiative to establish a common provider and service agnostic format for billing data that empowers organizations to better understand cost and usage patterns and optimize spending and performance across multiple cloud, software as a service (SaaS), and even on-premises service offerings. </a:t>
            </a:r>
            <a:r>
              <a:rPr lang="en-US" sz="1000" b="1" dirty="0">
                <a:latin typeface="+mj-lt"/>
              </a:rPr>
              <a:t>Microsoft Cost Management is introducing support for cost and usage data exports aligned to the FOCUS schema </a:t>
            </a:r>
            <a:r>
              <a:rPr lang="en-US" sz="1000" dirty="0">
                <a:latin typeface="+mj-lt"/>
              </a:rPr>
              <a:t>as part of a limited preview leading up to the next major FOCUS release.</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Azure Monitor Alerts integration with Event Grid for Azure Key Vault system events</a:t>
            </a:r>
            <a:endParaRPr lang="en-US" sz="1000" dirty="0"/>
          </a:p>
          <a:p>
            <a:pPr algn="just"/>
            <a:r>
              <a:rPr lang="en-US" sz="1000" dirty="0"/>
              <a:t>Alerts help detect and address issues before users notice them by proactively notifying when Azure Monitor data indicates there might be a problem within infrastructure or application.</a:t>
            </a:r>
          </a:p>
          <a:p>
            <a:pPr algn="just"/>
            <a:r>
              <a:rPr lang="en-US" sz="1000" dirty="0"/>
              <a:t>Azure Monitor alerts as a destination in Event Grid event subscriptions allow to receive notification of critical events via </a:t>
            </a:r>
            <a:r>
              <a:rPr lang="en-US" sz="1000" b="1" dirty="0"/>
              <a:t>action groups as Short Message Service (SMS), email, push notification, and more</a:t>
            </a:r>
            <a:r>
              <a:rPr lang="en-US" sz="1000" dirty="0"/>
              <a:t>.</a:t>
            </a:r>
          </a:p>
          <a:p>
            <a:pPr algn="just"/>
            <a:r>
              <a:rPr lang="en-US" sz="1000" dirty="0">
                <a:hlinkClick r:id="rId4"/>
              </a:rPr>
              <a:t>Announcing GA: Multi-Line Logging in Azure Monitor - Container Insights</a:t>
            </a:r>
            <a:endParaRPr lang="en-US" sz="1000" dirty="0"/>
          </a:p>
          <a:p>
            <a:pPr algn="just"/>
            <a:r>
              <a:rPr lang="en-US" sz="1000" dirty="0"/>
              <a:t>MS announced the </a:t>
            </a:r>
            <a:r>
              <a:rPr lang="en-US" sz="1000" b="1" dirty="0"/>
              <a:t>General Availability of Multi-Line Logging in Azure Monitor – Container Insights</a:t>
            </a:r>
            <a:r>
              <a:rPr lang="en-US" sz="1000" dirty="0"/>
              <a:t>. </a:t>
            </a:r>
            <a:r>
              <a:rPr lang="en-US" sz="1000" b="1" dirty="0"/>
              <a:t>Multi-Line Logging is a new way</a:t>
            </a:r>
            <a:r>
              <a:rPr lang="en-US" sz="1000" dirty="0"/>
              <a:t> to simplify and streamline </a:t>
            </a:r>
            <a:r>
              <a:rPr lang="en-US" sz="1000" b="1" dirty="0"/>
              <a:t>Log Analysis in Azure Monitor</a:t>
            </a:r>
            <a:r>
              <a:rPr lang="en-US" sz="1000" dirty="0"/>
              <a:t>. This feature allows to collect and store multiple lines of log data in a single log entry, making it easier to view and analyze logs from your containerized applications. </a:t>
            </a:r>
          </a:p>
        </p:txBody>
      </p:sp>
    </p:spTree>
    <p:extLst>
      <p:ext uri="{BB962C8B-B14F-4D97-AF65-F5344CB8AC3E}">
        <p14:creationId xmlns:p14="http://schemas.microsoft.com/office/powerpoint/2010/main" val="50407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1"/>
            <a:ext cx="4365038" cy="2553138"/>
          </a:xfrm>
        </p:spPr>
        <p:txBody>
          <a:bodyPr/>
          <a:lstStyle/>
          <a:p>
            <a:r>
              <a:rPr lang="en-US" sz="1000" dirty="0">
                <a:latin typeface="+mj-lt"/>
                <a:hlinkClick r:id="rId2"/>
              </a:rPr>
              <a:t>Public preview of Azure Stack HCI version 23H2</a:t>
            </a:r>
            <a:endParaRPr lang="en-US" sz="1000" dirty="0">
              <a:latin typeface="+mj-lt"/>
            </a:endParaRPr>
          </a:p>
          <a:p>
            <a:r>
              <a:rPr lang="en-US" sz="1000" b="1" dirty="0">
                <a:latin typeface="+mj-lt"/>
              </a:rPr>
              <a:t>Azure Stack HCI version 23H2</a:t>
            </a:r>
            <a:r>
              <a:rPr lang="en-US" sz="1000" dirty="0">
                <a:latin typeface="+mj-lt"/>
              </a:rPr>
              <a:t>, core lifecycle operations like deployment, patching, configuration, and monitoring are performed entirely from the cloud, reducing the need for on-site tools and personnel.</a:t>
            </a:r>
          </a:p>
          <a:p>
            <a:pPr marL="171450" indent="-171450">
              <a:buFont typeface="Arial" panose="020B0604020202020204" pitchFamily="34" charset="0"/>
              <a:buChar char="•"/>
            </a:pPr>
            <a:r>
              <a:rPr lang="en-US" sz="1000" dirty="0">
                <a:latin typeface="+mj-lt"/>
              </a:rPr>
              <a:t>Cloud-based deployment</a:t>
            </a:r>
          </a:p>
          <a:p>
            <a:pPr marL="171450" indent="-171450">
              <a:buFont typeface="Arial" panose="020B0604020202020204" pitchFamily="34" charset="0"/>
              <a:buChar char="•"/>
            </a:pPr>
            <a:r>
              <a:rPr lang="en-US" sz="1000" dirty="0">
                <a:latin typeface="+mj-lt"/>
              </a:rPr>
              <a:t>Cloud-based update management</a:t>
            </a:r>
          </a:p>
          <a:p>
            <a:pPr marL="171450" indent="-171450">
              <a:buFont typeface="Arial" panose="020B0604020202020204" pitchFamily="34" charset="0"/>
              <a:buChar char="•"/>
            </a:pPr>
            <a:r>
              <a:rPr lang="en-US" sz="1000" dirty="0">
                <a:latin typeface="+mj-lt"/>
              </a:rPr>
              <a:t>Cloud-based monitoring</a:t>
            </a:r>
          </a:p>
          <a:p>
            <a:pPr marL="171450" indent="-171450">
              <a:buFont typeface="Arial" panose="020B0604020202020204" pitchFamily="34" charset="0"/>
              <a:buChar char="•"/>
            </a:pPr>
            <a:r>
              <a:rPr lang="en-US" sz="1000" dirty="0">
                <a:latin typeface="+mj-lt"/>
              </a:rPr>
              <a:t>Central management for all your workloads</a:t>
            </a:r>
          </a:p>
          <a:p>
            <a:pPr marL="171450" indent="-171450">
              <a:buFont typeface="Arial" panose="020B0604020202020204" pitchFamily="34" charset="0"/>
              <a:buChar char="•"/>
            </a:pPr>
            <a:r>
              <a:rPr lang="en-US" sz="1000" b="1" dirty="0">
                <a:latin typeface="+mj-lt"/>
              </a:rPr>
              <a:t>Azure Migrate VMs migration from VMware or Hyper-V to Azure Stack HC</a:t>
            </a:r>
          </a:p>
          <a:p>
            <a:pPr marL="171450" indent="-171450">
              <a:buFont typeface="Arial" panose="020B0604020202020204" pitchFamily="34" charset="0"/>
              <a:buChar char="•"/>
            </a:pPr>
            <a:r>
              <a:rPr lang="en-US" sz="1000" b="1" dirty="0">
                <a:latin typeface="+mj-lt"/>
              </a:rPr>
              <a:t>Azure Virtual Desktop for Azure Stack HCI (preview)</a:t>
            </a:r>
          </a:p>
          <a:p>
            <a:pPr marL="171450" indent="-171450">
              <a:buFont typeface="Arial" panose="020B0604020202020204" pitchFamily="34" charset="0"/>
              <a:buChar char="•"/>
            </a:pPr>
            <a:r>
              <a:rPr lang="en-US" sz="1000" b="1" dirty="0">
                <a:latin typeface="+mj-lt"/>
              </a:rPr>
              <a:t>Trusted launch for Azure Arc-enabled virtual machines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918302"/>
          </a:xfrm>
        </p:spPr>
        <p:txBody>
          <a:bodyPr/>
          <a:lstStyle/>
          <a:p>
            <a:r>
              <a:rPr lang="en-US" sz="1000" dirty="0">
                <a:hlinkClick r:id="rId3"/>
              </a:rPr>
              <a:t>Announcement: Azure Monitor SCOM Managed Instance is now Generally Available!</a:t>
            </a:r>
            <a:endParaRPr lang="en-US" sz="1000" dirty="0"/>
          </a:p>
          <a:p>
            <a:r>
              <a:rPr lang="en-US" sz="1000" b="1" dirty="0"/>
              <a:t>Azure Monitor SCOM MI is now GA </a:t>
            </a:r>
            <a:r>
              <a:rPr lang="en-US" sz="1000" dirty="0"/>
              <a:t>and helps easily lift and shift existing on-premises monitoring investments to Azure Monitor, helping modernize and speed up migrations. </a:t>
            </a:r>
          </a:p>
        </p:txBody>
      </p:sp>
      <p:pic>
        <p:nvPicPr>
          <p:cNvPr id="13314" name="Picture 2" descr="thumbnail image 1 of blog post titled &#10; &#10; &#10;  &#10; &#10; &#10; &#10;    &#10;  &#10;   &#10;    &#10;      &#10;       What’s new in Azure Monitor @ Ignite 2023&#10;       &#10;      &#10;     &#10;   &#10;  &#10; &#10;   &#10; &#10; &#10; &#10; &#10; &#10;">
            <a:extLst>
              <a:ext uri="{FF2B5EF4-FFF2-40B4-BE49-F238E27FC236}">
                <a16:creationId xmlns:a16="http://schemas.microsoft.com/office/drawing/2014/main" id="{3A5BD73C-18ED-8847-8471-567622653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54" y="1942664"/>
            <a:ext cx="3510182" cy="233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66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1"/>
            <a:ext cx="4365038" cy="952938"/>
          </a:xfrm>
        </p:spPr>
        <p:txBody>
          <a:bodyPr/>
          <a:lstStyle/>
          <a:p>
            <a:r>
              <a:rPr lang="en-US" sz="1000" b="1" dirty="0">
                <a:latin typeface="+mj-lt"/>
              </a:rPr>
              <a:t>Storage:</a:t>
            </a:r>
          </a:p>
          <a:p>
            <a:r>
              <a:rPr lang="en-US" sz="1000" dirty="0">
                <a:latin typeface="+mj-lt"/>
              </a:rPr>
              <a:t>Storage operations are offloaded to the Azure Boost FPGA. This offload provides leading efficiency and performance while improving security, reducing jitter, and improving latency for workloads. Local storage now runs at up to 17.3-GBps and 3.8 million IOPS with remote storage up to 12.5-GBps throughput and 650 K IOPS.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1430919"/>
          </a:xfrm>
        </p:spPr>
        <p:txBody>
          <a:bodyPr/>
          <a:lstStyle/>
          <a:p>
            <a:pPr algn="just"/>
            <a:r>
              <a:rPr lang="en-US" sz="1000" dirty="0">
                <a:hlinkClick r:id="rId2"/>
              </a:rPr>
              <a:t>GA: Azure Boost</a:t>
            </a:r>
            <a:endParaRPr lang="ru-RU" sz="1000" dirty="0"/>
          </a:p>
          <a:p>
            <a:pPr algn="just"/>
            <a:r>
              <a:rPr lang="en-US" sz="1000" b="1" dirty="0"/>
              <a:t>Azure Boost is a system designed by Microsoft that offloads server virtualization processes traditionally performed by the hypervisor and host OS onto purpose-built software and hardware.</a:t>
            </a:r>
            <a:r>
              <a:rPr lang="en-US" sz="1000" dirty="0"/>
              <a:t> This offloading frees up CPU resources for the guest virtual machines, resulting in improved performance. Azure Boost also provides a secure foundation for your cloud workloads. Microsoft's in-house developed hardware and software systems provide a secure environment for your virtual machines.</a:t>
            </a:r>
            <a:endParaRPr lang="ru-RU" sz="1000" dirty="0"/>
          </a:p>
        </p:txBody>
      </p:sp>
      <p:pic>
        <p:nvPicPr>
          <p:cNvPr id="5122" name="Picture 2" descr="Diagram showing the networking layout of an Azure Boost host with a connected MANA NIC.">
            <a:extLst>
              <a:ext uri="{FF2B5EF4-FFF2-40B4-BE49-F238E27FC236}">
                <a16:creationId xmlns:a16="http://schemas.microsoft.com/office/drawing/2014/main" id="{F7E5FE14-19F7-CC09-DBA4-64141D416A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63" y="2267795"/>
            <a:ext cx="2235709" cy="24496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BDDE9CA-3111-AC2F-C896-CEF0921B38D1}"/>
              </a:ext>
            </a:extLst>
          </p:cNvPr>
          <p:cNvSpPr txBox="1"/>
          <p:nvPr/>
        </p:nvSpPr>
        <p:spPr>
          <a:xfrm>
            <a:off x="2604654" y="2286000"/>
            <a:ext cx="1693558" cy="2092881"/>
          </a:xfrm>
          <a:prstGeom prst="rect">
            <a:avLst/>
          </a:prstGeom>
          <a:noFill/>
        </p:spPr>
        <p:txBody>
          <a:bodyPr wrap="square">
            <a:spAutoFit/>
          </a:bodyPr>
          <a:lstStyle/>
          <a:p>
            <a:r>
              <a:rPr lang="en-US" sz="1000" b="1" i="0" dirty="0">
                <a:solidFill>
                  <a:srgbClr val="161616"/>
                </a:solidFill>
                <a:effectLst/>
                <a:latin typeface="+mj-lt"/>
              </a:rPr>
              <a:t>Networking:</a:t>
            </a:r>
          </a:p>
          <a:p>
            <a:r>
              <a:rPr lang="en-US" sz="1000" b="0" i="0" dirty="0">
                <a:solidFill>
                  <a:srgbClr val="161616"/>
                </a:solidFill>
                <a:effectLst/>
                <a:latin typeface="+mj-lt"/>
              </a:rPr>
              <a:t>Azure Boost includes a suite of software and hardware networking systems that provide a significant boost to both network performance (Up to 200-Gbps network bandwidth) and network security. Azure Boost compatible virtual machine hosts contain the new </a:t>
            </a:r>
            <a:r>
              <a:rPr lang="en-US" sz="1000" b="0" i="0" u="none" strike="noStrike" dirty="0">
                <a:effectLst/>
                <a:latin typeface="+mj-lt"/>
                <a:hlinkClick r:id="rId4"/>
              </a:rPr>
              <a:t>Microsoft Azure Network Adapter (MANA)</a:t>
            </a:r>
            <a:r>
              <a:rPr lang="en-US" sz="1000" b="0" i="0" dirty="0">
                <a:solidFill>
                  <a:srgbClr val="161616"/>
                </a:solidFill>
                <a:effectLst/>
                <a:latin typeface="+mj-lt"/>
              </a:rPr>
              <a:t>.</a:t>
            </a:r>
            <a:endParaRPr lang="en-US" sz="1000" dirty="0">
              <a:latin typeface="+mj-lt"/>
            </a:endParaRPr>
          </a:p>
        </p:txBody>
      </p:sp>
      <p:pic>
        <p:nvPicPr>
          <p:cNvPr id="5124" name="Picture 4" descr="Diagram showing the difference between managed SCSI storage and Azure Boost's managed NVMe storage.">
            <a:extLst>
              <a:ext uri="{FF2B5EF4-FFF2-40B4-BE49-F238E27FC236}">
                <a16:creationId xmlns:a16="http://schemas.microsoft.com/office/drawing/2014/main" id="{F3B48BB8-1D7F-2670-83D3-38CF818318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8212" y="1874033"/>
            <a:ext cx="4569966" cy="178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75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0"/>
            <a:ext cx="4365038" cy="4007865"/>
          </a:xfrm>
        </p:spPr>
        <p:txBody>
          <a:bodyPr/>
          <a:lstStyle/>
          <a:p>
            <a:pPr algn="just"/>
            <a:r>
              <a:rPr lang="en-US" sz="1000" dirty="0">
                <a:latin typeface="+mj-lt"/>
                <a:hlinkClick r:id="rId2"/>
              </a:rPr>
              <a:t>General availability: Integration of Azure Monitor Agent support with Connection Monitor</a:t>
            </a:r>
            <a:endParaRPr lang="en-US" sz="1000" dirty="0">
              <a:latin typeface="+mj-lt"/>
            </a:endParaRPr>
          </a:p>
          <a:p>
            <a:pPr algn="just"/>
            <a:r>
              <a:rPr lang="en-US" sz="1000" dirty="0">
                <a:latin typeface="+mj-lt"/>
              </a:rPr>
              <a:t>Connection Monitor, a multi-agent monitoring solution, detects network connectivity and performance errors real time with aggregated packet loss and latency, localizes the problematic network component with end-to-end path visibility in unified topology and provides actionable insights to diagnose and troubleshoot the issues, thus reducing the overall Mean Time to Resolve network connectivity issues.</a:t>
            </a:r>
          </a:p>
          <a:p>
            <a:pPr algn="just"/>
            <a:r>
              <a:rPr lang="en-US" sz="1000" dirty="0">
                <a:latin typeface="+mj-lt"/>
              </a:rPr>
              <a:t>With </a:t>
            </a:r>
            <a:r>
              <a:rPr lang="en-US" sz="1000" b="1" dirty="0">
                <a:latin typeface="+mj-lt"/>
              </a:rPr>
              <a:t>Azure Monitor Agent</a:t>
            </a:r>
            <a:r>
              <a:rPr lang="en-US" sz="1000" dirty="0">
                <a:latin typeface="+mj-lt"/>
              </a:rPr>
              <a:t>, MS aim to </a:t>
            </a:r>
            <a:r>
              <a:rPr lang="en-US" sz="1000" b="1" dirty="0">
                <a:latin typeface="+mj-lt"/>
              </a:rPr>
              <a:t>consolidate multi-monitoring agents </a:t>
            </a:r>
            <a:r>
              <a:rPr lang="en-US" sz="1000" dirty="0">
                <a:latin typeface="+mj-lt"/>
              </a:rPr>
              <a:t>into a single agent. This capability addresses connectivity monitoring logs and metrics data collection needs </a:t>
            </a:r>
            <a:r>
              <a:rPr lang="en-US" sz="1000" b="1" dirty="0">
                <a:latin typeface="+mj-lt"/>
              </a:rPr>
              <a:t>across Azure and ARC </a:t>
            </a:r>
            <a:r>
              <a:rPr lang="en-US" sz="1000" dirty="0">
                <a:latin typeface="+mj-lt"/>
              </a:rPr>
              <a:t>enabled on-premises machines, thus eliminating the overhead of management and enablement of multiple monitoring agents. Additionally, Azure Monitor Agent provides enhanced security and performance capabilities, effective cost savings &amp; ease of troubleshooting with simpler management of data collection. </a:t>
            </a:r>
          </a:p>
          <a:p>
            <a:pPr marL="171450" indent="-171450" algn="just">
              <a:buFont typeface="Arial" panose="020B0604020202020204" pitchFamily="34" charset="0"/>
              <a:buChar char="•"/>
            </a:pPr>
            <a:r>
              <a:rPr lang="en-US" sz="1000" b="1" dirty="0">
                <a:latin typeface="+mj-lt"/>
              </a:rPr>
              <a:t>Connectivity monitoring support for ARC enabled on-premises endpoints </a:t>
            </a:r>
            <a:r>
              <a:rPr lang="en-US" sz="1000" dirty="0">
                <a:latin typeface="+mj-lt"/>
              </a:rPr>
              <a:t>as source as well as destination.</a:t>
            </a:r>
          </a:p>
          <a:p>
            <a:pPr marL="171450" indent="-171450" algn="just">
              <a:buFont typeface="Arial" panose="020B0604020202020204" pitchFamily="34" charset="0"/>
              <a:buChar char="•"/>
            </a:pPr>
            <a:r>
              <a:rPr lang="en-US" sz="1000" dirty="0">
                <a:latin typeface="+mj-lt"/>
              </a:rPr>
              <a:t>Simpler management of network monitoring extensions</a:t>
            </a:r>
          </a:p>
          <a:p>
            <a:pPr marL="171450" indent="-171450" algn="just">
              <a:buFont typeface="Arial" panose="020B0604020202020204" pitchFamily="34" charset="0"/>
              <a:buChar char="•"/>
            </a:pPr>
            <a:r>
              <a:rPr lang="en-US" sz="1000" b="1" dirty="0">
                <a:latin typeface="+mj-lt"/>
              </a:rPr>
              <a:t>One agent for monitoring Azure and non-Azure Arc endpoints </a:t>
            </a:r>
          </a:p>
          <a:p>
            <a:pPr marL="171450" indent="-171450" algn="just">
              <a:buFont typeface="Arial" panose="020B0604020202020204" pitchFamily="34" charset="0"/>
              <a:buChar char="•"/>
            </a:pPr>
            <a:r>
              <a:rPr lang="en-US" sz="1000" dirty="0">
                <a:latin typeface="+mj-lt"/>
              </a:rPr>
              <a:t>Enhanced security through Managed Identity and Azure Active Directory (Azure AD) tokens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New Marketplace app for Storage customers and feature enhancements to portal for Azure confidential ledger</a:t>
            </a:r>
            <a:endParaRPr lang="en-US" sz="1000" dirty="0"/>
          </a:p>
          <a:p>
            <a:pPr algn="just"/>
            <a:r>
              <a:rPr lang="en-US" sz="1000" b="1" dirty="0"/>
              <a:t>Azure storage customers will now be able to use an Azure confidential ledger Marketplace application to further protect their blob data.</a:t>
            </a:r>
            <a:r>
              <a:rPr lang="en-US" sz="1000" dirty="0"/>
              <a:t> Data signatures from blob can be harvested and stored in a confidential ledger for tamper protection. At a later point in time and to demonstrate tamper proofness for compliance and auditing purposes, signatures can be recalculated and validated against the signature in Azure confidential ledger.  </a:t>
            </a:r>
          </a:p>
          <a:p>
            <a:pPr algn="just"/>
            <a:r>
              <a:rPr lang="en-US" sz="1000" dirty="0"/>
              <a:t>Next, the Azure confidential ledger Portal experience has been improved with a new Ledger Explorer feature that allows observing transactions and validating the cryptographic proofs of ledger transactions. The multi-admin delete upcoming feature will allow deleting ledgers only with approval from multiple administrators, compared to a single administrator requested delete today. </a:t>
            </a:r>
          </a:p>
        </p:txBody>
      </p:sp>
    </p:spTree>
    <p:extLst>
      <p:ext uri="{BB962C8B-B14F-4D97-AF65-F5344CB8AC3E}">
        <p14:creationId xmlns:p14="http://schemas.microsoft.com/office/powerpoint/2010/main" val="152198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570857" y="855081"/>
            <a:ext cx="4365038" cy="1617956"/>
          </a:xfrm>
        </p:spPr>
        <p:txBody>
          <a:bodyPr/>
          <a:lstStyle/>
          <a:p>
            <a:pPr algn="just"/>
            <a:r>
              <a:rPr lang="en-US" sz="1000" dirty="0">
                <a:latin typeface="+mj-lt"/>
                <a:hlinkClick r:id="rId2"/>
              </a:rPr>
              <a:t>Bring Azure to your System Center environment: Announcing GA of SCVMM enabled by Azure Arc</a:t>
            </a:r>
            <a:endParaRPr lang="en-US" sz="1000" dirty="0">
              <a:latin typeface="+mj-lt"/>
            </a:endParaRPr>
          </a:p>
          <a:p>
            <a:pPr algn="just"/>
            <a:r>
              <a:rPr lang="en-US" sz="1000" dirty="0">
                <a:latin typeface="+mj-lt"/>
              </a:rPr>
              <a:t>MS announced that </a:t>
            </a:r>
            <a:r>
              <a:rPr lang="en-US" sz="1000" b="1" dirty="0">
                <a:latin typeface="+mj-lt"/>
              </a:rPr>
              <a:t>System Center Virtual Machine Manager (SCVMM) enabled by Azure Arc is now generally </a:t>
            </a:r>
            <a:r>
              <a:rPr lang="en-US" sz="1000" dirty="0">
                <a:latin typeface="+mj-lt"/>
              </a:rPr>
              <a:t>available to manage SCVMM resources in Azure. </a:t>
            </a:r>
          </a:p>
          <a:p>
            <a:pPr algn="just"/>
            <a:r>
              <a:rPr lang="en-US" sz="1000" dirty="0">
                <a:latin typeface="+mj-lt"/>
              </a:rPr>
              <a:t>With SCVMM enabled by Azure Arc, it is possible to: </a:t>
            </a:r>
          </a:p>
          <a:p>
            <a:pPr marL="171450" indent="-171450" algn="just">
              <a:buFont typeface="Arial" panose="020B0604020202020204" pitchFamily="34" charset="0"/>
              <a:buChar char="•"/>
            </a:pPr>
            <a:r>
              <a:rPr lang="en-US" sz="1000" dirty="0">
                <a:latin typeface="+mj-lt"/>
              </a:rPr>
              <a:t>Enable Azure service at scale for entire SCVMM managed on-premises estate </a:t>
            </a:r>
          </a:p>
          <a:p>
            <a:pPr marL="171450" indent="-171450" algn="just">
              <a:buFont typeface="Arial" panose="020B0604020202020204" pitchFamily="34" charset="0"/>
              <a:buChar char="•"/>
            </a:pPr>
            <a:r>
              <a:rPr lang="en-US" sz="1000" dirty="0">
                <a:latin typeface="+mj-lt"/>
              </a:rPr>
              <a:t>Enable self-service access and management to SCVMM resources for developers and end users </a:t>
            </a:r>
          </a:p>
          <a:p>
            <a:pPr algn="just"/>
            <a:endParaRPr lang="en-US" sz="1000" dirty="0">
              <a:latin typeface="+mj-lt"/>
            </a:endParaRP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Azure Migrate updates</a:t>
            </a:r>
            <a:endParaRPr lang="en-US" sz="1000" dirty="0"/>
          </a:p>
          <a:p>
            <a:pPr marL="171450" indent="-171450" algn="just">
              <a:buFont typeface="Arial" panose="020B0604020202020204" pitchFamily="34" charset="0"/>
              <a:buChar char="•"/>
            </a:pPr>
            <a:r>
              <a:rPr lang="en-US" sz="1000" dirty="0"/>
              <a:t>Envision readiness and cost (TCO): Customers moving to the cloud often struggle with decisions around management tools and associated costs. Azure Migrate business case feature </a:t>
            </a:r>
            <a:r>
              <a:rPr lang="en-US" sz="1000" b="1" dirty="0"/>
              <a:t>will include management cost and savings for services such as Azure Backup, Azure Update Manager and Azure Monitor. </a:t>
            </a:r>
            <a:r>
              <a:rPr lang="en-US" sz="1000" dirty="0"/>
              <a:t>This is in addition to security readiness and cost for Microsoft Defender for Cloud (MDC) and Windows and SQL Server with ESU.</a:t>
            </a:r>
          </a:p>
          <a:p>
            <a:pPr marL="171450" indent="-171450" algn="just">
              <a:buFont typeface="Arial" panose="020B0604020202020204" pitchFamily="34" charset="0"/>
              <a:buChar char="•"/>
            </a:pPr>
            <a:r>
              <a:rPr lang="en-US" sz="1000" dirty="0"/>
              <a:t>New workloads: </a:t>
            </a:r>
            <a:r>
              <a:rPr lang="en-US" sz="1000" b="1" dirty="0"/>
              <a:t>Azure Migrate now allow to assess readiness and estimate cost for Spring web apps </a:t>
            </a:r>
            <a:r>
              <a:rPr lang="en-US" sz="1000" dirty="0"/>
              <a:t>moving to Azure Spring Apps and ASP.NET on Internet Information Server (IIS) to App Service Container. </a:t>
            </a:r>
          </a:p>
          <a:p>
            <a:pPr marL="171450" indent="-171450" algn="just">
              <a:buFont typeface="Arial" panose="020B0604020202020204" pitchFamily="34" charset="0"/>
              <a:buChar char="•"/>
            </a:pPr>
            <a:r>
              <a:rPr lang="en-US" sz="1000" dirty="0"/>
              <a:t>End-of-support (EOS) and Extended Security update (ESU) </a:t>
            </a:r>
            <a:r>
              <a:rPr lang="en-US" sz="1000" dirty="0" err="1"/>
              <a:t>support:Azure</a:t>
            </a:r>
            <a:r>
              <a:rPr lang="en-US" sz="1000" dirty="0"/>
              <a:t> Migrate will now </a:t>
            </a:r>
            <a:r>
              <a:rPr lang="en-US" sz="1000" b="1" dirty="0"/>
              <a:t>support in-place upgrade of end-of-support (EOS) Windows Server 2008 R2 and later operating systems (OS).</a:t>
            </a:r>
          </a:p>
          <a:p>
            <a:pPr marL="171450" indent="-171450" algn="just">
              <a:buFont typeface="Arial" panose="020B0604020202020204" pitchFamily="34" charset="0"/>
              <a:buChar char="•"/>
            </a:pPr>
            <a:r>
              <a:rPr lang="en-US" sz="1000" dirty="0"/>
              <a:t>Application and code assessment: Determine health and cloud readiness </a:t>
            </a:r>
            <a:r>
              <a:rPr lang="en-US" sz="1000" b="1" dirty="0"/>
              <a:t>of your .NET and Java applications using the deep insights provided by the new “Azure Migrate application and code assessment” feature</a:t>
            </a:r>
            <a:r>
              <a:rPr lang="en-US" sz="1000" dirty="0"/>
              <a:t>. </a:t>
            </a:r>
          </a:p>
          <a:p>
            <a:pPr algn="just"/>
            <a:endParaRPr lang="en-US" sz="1000" dirty="0"/>
          </a:p>
        </p:txBody>
      </p:sp>
      <p:pic>
        <p:nvPicPr>
          <p:cNvPr id="12290" name="Picture 2" descr="thumbnail image 3 of blog post titled &#10; &#10; &#10;  &#10; &#10; &#10; &#10;    &#10;  &#10;   &#10;    &#10;      &#10;       Announcing Arc Jumpstart vNext&#10;       &#10;      &#10;     &#10;   &#10;  &#10; &#10;   &#10; &#10; &#10; &#10; &#10; &#10;">
            <a:extLst>
              <a:ext uri="{FF2B5EF4-FFF2-40B4-BE49-F238E27FC236}">
                <a16:creationId xmlns:a16="http://schemas.microsoft.com/office/drawing/2014/main" id="{24EA39C9-D801-5455-BD1F-A979BF4AF8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5790" y="2771601"/>
            <a:ext cx="3865418" cy="18575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D60D8F-CC1F-68C2-14B8-6AF3FCC946D7}"/>
              </a:ext>
            </a:extLst>
          </p:cNvPr>
          <p:cNvSpPr txBox="1"/>
          <p:nvPr/>
        </p:nvSpPr>
        <p:spPr>
          <a:xfrm>
            <a:off x="4492499" y="2538603"/>
            <a:ext cx="4572000" cy="246221"/>
          </a:xfrm>
          <a:prstGeom prst="rect">
            <a:avLst/>
          </a:prstGeom>
          <a:noFill/>
        </p:spPr>
        <p:txBody>
          <a:bodyPr wrap="square">
            <a:spAutoFit/>
          </a:bodyPr>
          <a:lstStyle/>
          <a:p>
            <a:pPr algn="just"/>
            <a:r>
              <a:rPr lang="en-US" sz="1000" dirty="0">
                <a:latin typeface="+mj-lt"/>
                <a:hlinkClick r:id="rId5"/>
              </a:rPr>
              <a:t>Arc Jumpstart Next</a:t>
            </a:r>
            <a:endParaRPr lang="en-US" sz="1000" dirty="0">
              <a:latin typeface="+mj-lt"/>
            </a:endParaRPr>
          </a:p>
        </p:txBody>
      </p:sp>
    </p:spTree>
    <p:extLst>
      <p:ext uri="{BB962C8B-B14F-4D97-AF65-F5344CB8AC3E}">
        <p14:creationId xmlns:p14="http://schemas.microsoft.com/office/powerpoint/2010/main" val="375120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r>
              <a:rPr lang="en-US" sz="1000" dirty="0">
                <a:hlinkClick r:id="rId2"/>
              </a:rPr>
              <a:t>Azure Business Continuity Center</a:t>
            </a:r>
            <a:endParaRPr lang="en-US" sz="1000" dirty="0"/>
          </a:p>
          <a:p>
            <a:pPr marL="171450" indent="-171450">
              <a:buFont typeface="Arial" panose="020B0604020202020204" pitchFamily="34" charset="0"/>
              <a:buChar char="•"/>
            </a:pPr>
            <a:r>
              <a:rPr lang="en-US" sz="1000" b="1" dirty="0"/>
              <a:t>Centralized Views and Operations</a:t>
            </a:r>
            <a:r>
              <a:rPr lang="en-US" sz="1000" dirty="0"/>
              <a:t>: It provides single centralize view, monitor, govern, and audit compliance for protected items across various solutions and environments, including Azure and hybrid setups.</a:t>
            </a:r>
          </a:p>
          <a:p>
            <a:pPr marL="171450" indent="-171450">
              <a:buFont typeface="Arial" panose="020B0604020202020204" pitchFamily="34" charset="0"/>
              <a:buChar char="•"/>
            </a:pPr>
            <a:r>
              <a:rPr lang="en-US" sz="1000" b="1" dirty="0"/>
              <a:t>Unified Monitoring</a:t>
            </a:r>
            <a:r>
              <a:rPr lang="en-US" sz="1000" dirty="0"/>
              <a:t>: It provides holistic visibility and actionable insights into their BCDR estate which significantly reduces the time</a:t>
            </a:r>
          </a:p>
          <a:p>
            <a:pPr marL="171450" indent="-171450">
              <a:buFont typeface="Arial" panose="020B0604020202020204" pitchFamily="34" charset="0"/>
              <a:buChar char="•"/>
            </a:pPr>
            <a:r>
              <a:rPr lang="en-US" sz="1000" b="1" dirty="0"/>
              <a:t>BCDR coverage: </a:t>
            </a:r>
            <a:r>
              <a:rPr lang="en-US" sz="1000" dirty="0"/>
              <a:t>for Security provides proactive assessment capability for the configuration and able to quickly identify gaps in security settings.</a:t>
            </a:r>
          </a:p>
          <a:p>
            <a:pPr marL="171450" indent="-171450">
              <a:buFont typeface="Arial" panose="020B0604020202020204" pitchFamily="34" charset="0"/>
              <a:buChar char="•"/>
            </a:pPr>
            <a:r>
              <a:rPr lang="en-US" sz="1000" b="1" dirty="0"/>
              <a:t>Governance and Audit Compliance: </a:t>
            </a:r>
            <a:r>
              <a:rPr lang="en-US" sz="1000" dirty="0"/>
              <a:t>provides and maintain regulatory compliance and optimizing costs</a:t>
            </a:r>
          </a:p>
        </p:txBody>
      </p:sp>
    </p:spTree>
    <p:extLst>
      <p:ext uri="{BB962C8B-B14F-4D97-AF65-F5344CB8AC3E}">
        <p14:creationId xmlns:p14="http://schemas.microsoft.com/office/powerpoint/2010/main" val="132289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Compute</a:t>
            </a:r>
          </a:p>
        </p:txBody>
      </p:sp>
    </p:spTree>
    <p:extLst>
      <p:ext uri="{BB962C8B-B14F-4D97-AF65-F5344CB8AC3E}">
        <p14:creationId xmlns:p14="http://schemas.microsoft.com/office/powerpoint/2010/main" val="274742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Networking </a:t>
            </a:r>
          </a:p>
        </p:txBody>
      </p:sp>
    </p:spTree>
    <p:extLst>
      <p:ext uri="{BB962C8B-B14F-4D97-AF65-F5344CB8AC3E}">
        <p14:creationId xmlns:p14="http://schemas.microsoft.com/office/powerpoint/2010/main" val="402105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Public preview: Azure VMSS Zonal Expansion</a:t>
            </a:r>
            <a:endParaRPr lang="ru-RU" sz="1000" dirty="0">
              <a:latin typeface="+mj-lt"/>
            </a:endParaRPr>
          </a:p>
          <a:p>
            <a:pPr algn="just"/>
            <a:r>
              <a:rPr lang="en-US" sz="1000" dirty="0">
                <a:latin typeface="+mj-lt"/>
              </a:rPr>
              <a:t>Azure VMSS Zonal Expansion empowers users to transition their regionally configured virtual machines (VMs) into a zonal configuration across Azure availability zones. This translates to an impressive boost in business continuity, resilience, and an increase in availability Service Level Agreement (SLA) from 99.95% to a promising 99.99%.</a:t>
            </a:r>
            <a:endParaRPr lang="ru-RU" sz="1000" dirty="0">
              <a:latin typeface="+mj-lt"/>
            </a:endParaRPr>
          </a:p>
          <a:p>
            <a:pPr algn="just"/>
            <a:r>
              <a:rPr lang="en-US" sz="1000" dirty="0">
                <a:latin typeface="+mj-lt"/>
              </a:rPr>
              <a:t>This </a:t>
            </a:r>
            <a:r>
              <a:rPr lang="en-US" sz="1000" b="1" dirty="0">
                <a:latin typeface="+mj-lt"/>
              </a:rPr>
              <a:t>feature allows to modify a virtual machine scale set (VMSS) to expand the set of zones over which to spread VM instances</a:t>
            </a:r>
            <a:r>
              <a:rPr lang="en-US" sz="1000" dirty="0">
                <a:latin typeface="+mj-lt"/>
              </a:rPr>
              <a:t>. New instances will be evenly and explicitly spread across availability zones. </a:t>
            </a:r>
          </a:p>
          <a:p>
            <a:pPr algn="just"/>
            <a:r>
              <a:rPr lang="en-US" sz="1000" dirty="0">
                <a:latin typeface="+mj-lt"/>
              </a:rPr>
              <a:t>This preview is supported for VMSS stateless infrastructure workloads that do not need to preserve disks or network resources. It is not supported for scale sets with stateful workloads or used with Service Fabric or Azure Kubernetes Services. </a:t>
            </a:r>
          </a:p>
          <a:p>
            <a:pPr algn="just"/>
            <a:r>
              <a:rPr lang="en-US" sz="1000" b="1" i="1" dirty="0" err="1">
                <a:latin typeface="+mj-lt"/>
              </a:rPr>
              <a:t>az</a:t>
            </a:r>
            <a:r>
              <a:rPr lang="en-US" sz="1000" b="1" i="1" dirty="0">
                <a:latin typeface="+mj-lt"/>
              </a:rPr>
              <a:t> </a:t>
            </a:r>
            <a:r>
              <a:rPr lang="en-US" sz="1000" b="1" i="1" dirty="0" err="1">
                <a:latin typeface="+mj-lt"/>
              </a:rPr>
              <a:t>vmss</a:t>
            </a:r>
            <a:r>
              <a:rPr lang="en-US" sz="1000" b="1" i="1" dirty="0">
                <a:latin typeface="+mj-lt"/>
              </a:rPr>
              <a:t> update --set zones=["1","2","3"] -n </a:t>
            </a:r>
            <a:r>
              <a:rPr lang="en-US" sz="1000" b="1" i="1" dirty="0" err="1">
                <a:latin typeface="+mj-lt"/>
              </a:rPr>
              <a:t>myScaleSet</a:t>
            </a:r>
            <a:r>
              <a:rPr lang="en-US" sz="1000" b="1" i="1" dirty="0">
                <a:latin typeface="+mj-lt"/>
              </a:rPr>
              <a:t> -g </a:t>
            </a:r>
            <a:r>
              <a:rPr lang="en-US" sz="1000" b="1" i="1" dirty="0" err="1">
                <a:latin typeface="+mj-lt"/>
              </a:rPr>
              <a:t>myResourceGroup</a:t>
            </a:r>
            <a:r>
              <a:rPr lang="en-US" sz="1000" b="1" i="1" dirty="0">
                <a:latin typeface="+mj-lt"/>
              </a:rPr>
              <a:t>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900" dirty="0">
                <a:hlinkClick r:id="rId3"/>
              </a:rPr>
              <a:t>General Availability: Ubuntu Server to Ubuntu Pro in-place upgrade now available</a:t>
            </a:r>
            <a:endParaRPr lang="en-US" sz="900" dirty="0"/>
          </a:p>
          <a:p>
            <a:pPr algn="just"/>
            <a:r>
              <a:rPr lang="en-US" sz="900" dirty="0"/>
              <a:t>Upgrade to Ubuntu Pro by adding an </a:t>
            </a:r>
            <a:r>
              <a:rPr lang="en-US" sz="900" b="1" dirty="0"/>
              <a:t>Ubuntu Pro subscription to Azure VMs </a:t>
            </a:r>
            <a:r>
              <a:rPr lang="en-US" sz="900" dirty="0"/>
              <a:t>without redeploying or taking VMs offline. Ubuntu Pro comes with 10 years of support for 2,300 Main and 23,000+ Universe packages (18.04 recently entered extended support).</a:t>
            </a:r>
          </a:p>
          <a:p>
            <a:pPr algn="just"/>
            <a:r>
              <a:rPr lang="en-US" sz="900" dirty="0">
                <a:hlinkClick r:id="rId4"/>
              </a:rPr>
              <a:t>Public preview: New Generation AMD VMs - Dasv6/Easv6/Fasv6</a:t>
            </a:r>
            <a:endParaRPr lang="en-US" sz="900" dirty="0"/>
          </a:p>
          <a:p>
            <a:pPr algn="just"/>
            <a:r>
              <a:rPr lang="en-US" sz="900" dirty="0"/>
              <a:t>Azure introduces the latest AMD-based VMs in public </a:t>
            </a:r>
            <a:r>
              <a:rPr lang="en-US" sz="900" b="1" dirty="0"/>
              <a:t>preview for the D, E, and F family VMs</a:t>
            </a:r>
            <a:r>
              <a:rPr lang="en-US" sz="900" dirty="0"/>
              <a:t>, built on the </a:t>
            </a:r>
            <a:r>
              <a:rPr lang="en-US" sz="900" b="1" dirty="0"/>
              <a:t>4th Generation AMD EPYC™ 9004 (Genoa) CPU</a:t>
            </a:r>
            <a:r>
              <a:rPr lang="en-US" sz="900" dirty="0"/>
              <a:t>.  These new VMs introduce even greater performance and reliability than the previous AMD v5 VMs based on the 3rd Generation AMD EPYC™ (Milan) CPU.  These new Genoa-based VMs will come in the form various series of different memory to core ratios spread across of the three VM families – the general purpose Dasv6 and Dalsv6 series, the memory optimized Easv6 series, and the compute optimized Fasv6, Falsv6, and Famsv6 series. </a:t>
            </a:r>
            <a:endParaRPr lang="ru-RU" sz="900" dirty="0"/>
          </a:p>
          <a:p>
            <a:pPr algn="just"/>
            <a:r>
              <a:rPr lang="en-US" sz="900" dirty="0"/>
              <a:t>The new </a:t>
            </a:r>
            <a:r>
              <a:rPr lang="en-US" sz="900" b="1" dirty="0"/>
              <a:t>VMs are also powered by Azure Boost and come with </a:t>
            </a:r>
            <a:r>
              <a:rPr lang="en-US" sz="900" b="1" dirty="0" err="1"/>
              <a:t>NVMe</a:t>
            </a:r>
            <a:r>
              <a:rPr lang="en-US" sz="900" b="1" dirty="0"/>
              <a:t> interface </a:t>
            </a:r>
            <a:r>
              <a:rPr lang="en-US" sz="900" dirty="0"/>
              <a:t>for local and remote disks. Workloads can see up to 80% better remote storage performance, 400% faster local storage speeds, and 20% networking bandwidth improvement over the previous generation of AMD-based VMs.</a:t>
            </a:r>
          </a:p>
          <a:p>
            <a:pPr algn="just"/>
            <a:r>
              <a:rPr lang="en-US" sz="900" dirty="0"/>
              <a:t>These new </a:t>
            </a:r>
            <a:r>
              <a:rPr lang="en-US" sz="900" b="1" dirty="0"/>
              <a:t>VMs significantly expand the VM options available </a:t>
            </a:r>
            <a:r>
              <a:rPr lang="en-US" sz="900" dirty="0"/>
              <a:t>for customers of Azure AMD VMs, spanning a multitude of popular VM series of varying memory sizes and budgets. </a:t>
            </a:r>
          </a:p>
        </p:txBody>
      </p:sp>
    </p:spTree>
    <p:extLst>
      <p:ext uri="{BB962C8B-B14F-4D97-AF65-F5344CB8AC3E}">
        <p14:creationId xmlns:p14="http://schemas.microsoft.com/office/powerpoint/2010/main" val="67413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marL="171450" indent="-171450">
              <a:buFont typeface="Arial" panose="020B0604020202020204" pitchFamily="34" charset="0"/>
              <a:buChar char="•"/>
            </a:pPr>
            <a:r>
              <a:rPr lang="en-US" sz="1000" dirty="0">
                <a:latin typeface="+mj-lt"/>
              </a:rPr>
              <a:t>When a VM is hibernated, you can't attach, detach, or modify any disks or NICs associated with the VM. The VM must instead be moved to a Stop-Deallocated state.</a:t>
            </a:r>
          </a:p>
          <a:p>
            <a:pPr marL="171450" indent="-171450">
              <a:buFont typeface="Arial" panose="020B0604020202020204" pitchFamily="34" charset="0"/>
              <a:buChar char="•"/>
            </a:pPr>
            <a:r>
              <a:rPr lang="en-US" sz="1000" dirty="0">
                <a:latin typeface="+mj-lt"/>
              </a:rPr>
              <a:t>When a VM is hibernated, there's no capacity guarantee to ensure that there's sufficient capacity to start the VM later. </a:t>
            </a:r>
            <a:endParaRPr lang="ru-RU" sz="1000" dirty="0">
              <a:latin typeface="+mj-lt"/>
            </a:endParaRPr>
          </a:p>
          <a:p>
            <a:pPr marL="171450" indent="-171450">
              <a:buFont typeface="Arial" panose="020B0604020202020204" pitchFamily="34" charset="0"/>
              <a:buChar char="•"/>
            </a:pPr>
            <a:r>
              <a:rPr lang="en-US" sz="1000" dirty="0">
                <a:latin typeface="+mj-lt"/>
              </a:rPr>
              <a:t>Hibernation is enabled on your VM when creating the VM.</a:t>
            </a:r>
          </a:p>
          <a:p>
            <a:pPr marL="171450" indent="-171450">
              <a:buFont typeface="Arial" panose="020B0604020202020204" pitchFamily="34" charset="0"/>
              <a:buChar char="•"/>
            </a:pPr>
            <a:r>
              <a:rPr lang="en-US" sz="1000" b="1" dirty="0">
                <a:latin typeface="+mj-lt"/>
              </a:rPr>
              <a:t>You can't disable hibernation on a VM once enabled.</a:t>
            </a:r>
            <a:endParaRPr lang="ru-RU" sz="1000" b="1" dirty="0">
              <a:latin typeface="+mj-lt"/>
            </a:endParaRPr>
          </a:p>
          <a:p>
            <a:r>
              <a:rPr lang="en-US" sz="1000" dirty="0">
                <a:latin typeface="+mj-lt"/>
              </a:rPr>
              <a:t>Azure feature limitations</a:t>
            </a:r>
          </a:p>
          <a:p>
            <a:pPr marL="171450" indent="-171450">
              <a:buFont typeface="Arial" panose="020B0604020202020204" pitchFamily="34" charset="0"/>
              <a:buChar char="•"/>
            </a:pPr>
            <a:r>
              <a:rPr lang="en-US" sz="1000" dirty="0">
                <a:latin typeface="+mj-lt"/>
              </a:rPr>
              <a:t>Ephemeral OS disks</a:t>
            </a:r>
          </a:p>
          <a:p>
            <a:pPr marL="171450" indent="-171450">
              <a:buFont typeface="Arial" panose="020B0604020202020204" pitchFamily="34" charset="0"/>
              <a:buChar char="•"/>
            </a:pPr>
            <a:r>
              <a:rPr lang="en-US" sz="1000" dirty="0">
                <a:latin typeface="+mj-lt"/>
              </a:rPr>
              <a:t>Shared disks</a:t>
            </a:r>
          </a:p>
          <a:p>
            <a:pPr marL="171450" indent="-171450">
              <a:buFont typeface="Arial" panose="020B0604020202020204" pitchFamily="34" charset="0"/>
              <a:buChar char="•"/>
            </a:pPr>
            <a:r>
              <a:rPr lang="en-US" sz="1000" dirty="0">
                <a:latin typeface="+mj-lt"/>
              </a:rPr>
              <a:t>Availability Sets</a:t>
            </a:r>
          </a:p>
          <a:p>
            <a:pPr marL="171450" indent="-171450">
              <a:buFont typeface="Arial" panose="020B0604020202020204" pitchFamily="34" charset="0"/>
              <a:buChar char="•"/>
            </a:pPr>
            <a:r>
              <a:rPr lang="en-US" sz="1000" dirty="0">
                <a:latin typeface="+mj-lt"/>
              </a:rPr>
              <a:t>Virtual Machine Scale Sets Uniform</a:t>
            </a:r>
          </a:p>
          <a:p>
            <a:pPr marL="171450" indent="-171450">
              <a:buFont typeface="Arial" panose="020B0604020202020204" pitchFamily="34" charset="0"/>
              <a:buChar char="•"/>
            </a:pPr>
            <a:r>
              <a:rPr lang="en-US" sz="1000" dirty="0">
                <a:latin typeface="+mj-lt"/>
              </a:rPr>
              <a:t>Spot VMs</a:t>
            </a:r>
          </a:p>
          <a:p>
            <a:pPr marL="171450" indent="-171450">
              <a:buFont typeface="Arial" panose="020B0604020202020204" pitchFamily="34" charset="0"/>
              <a:buChar char="•"/>
            </a:pPr>
            <a:r>
              <a:rPr lang="en-US" sz="1000" dirty="0">
                <a:latin typeface="+mj-lt"/>
              </a:rPr>
              <a:t>Managed images</a:t>
            </a:r>
          </a:p>
          <a:p>
            <a:pPr marL="171450" indent="-171450">
              <a:buFont typeface="Arial" panose="020B0604020202020204" pitchFamily="34" charset="0"/>
              <a:buChar char="•"/>
            </a:pPr>
            <a:r>
              <a:rPr lang="en-US" sz="1000" dirty="0">
                <a:latin typeface="+mj-lt"/>
              </a:rPr>
              <a:t>Azure Backup</a:t>
            </a:r>
          </a:p>
          <a:p>
            <a:pPr marL="171450" indent="-171450">
              <a:buFont typeface="Arial" panose="020B0604020202020204" pitchFamily="34" charset="0"/>
              <a:buChar char="•"/>
            </a:pPr>
            <a:r>
              <a:rPr lang="en-US" sz="1000" dirty="0">
                <a:latin typeface="+mj-lt"/>
              </a:rPr>
              <a:t>Capacity reservations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Public preview: VM Hibernation</a:t>
            </a:r>
            <a:endParaRPr lang="en-US" sz="1000" dirty="0"/>
          </a:p>
          <a:p>
            <a:pPr algn="just"/>
            <a:r>
              <a:rPr lang="en-US" sz="1000" dirty="0"/>
              <a:t>It is now possible to </a:t>
            </a:r>
            <a:r>
              <a:rPr lang="en-US" sz="1000" b="1" dirty="0"/>
              <a:t>hibernate VMs to save compute costs. </a:t>
            </a:r>
            <a:r>
              <a:rPr lang="en-US" sz="1000" dirty="0"/>
              <a:t>When VM is hibernated, Azure persists the </a:t>
            </a:r>
            <a:r>
              <a:rPr lang="en-US" sz="1000" b="1" dirty="0"/>
              <a:t>VM’s in-memory state in the OS disk and deallocates the VM</a:t>
            </a:r>
            <a:r>
              <a:rPr lang="en-US" sz="1000" dirty="0"/>
              <a:t>. As a result, </a:t>
            </a:r>
            <a:r>
              <a:rPr lang="en-US" sz="1000" b="1" dirty="0"/>
              <a:t>you don’t have to pay </a:t>
            </a:r>
            <a:r>
              <a:rPr lang="en-US" sz="1000" dirty="0"/>
              <a:t>for the VM when its hibernated and you only pay for any storage and networking resources associated with the VM. When you later start the VM, the applications and processes that were previously running resume from their previous state, allowing you to quickly pick up from where you left off.</a:t>
            </a:r>
          </a:p>
          <a:p>
            <a:pPr algn="just"/>
            <a:r>
              <a:rPr lang="en-US" sz="1000" dirty="0"/>
              <a:t>Hibernating VMs is an effective cost management feature for scenarios such as:</a:t>
            </a:r>
          </a:p>
          <a:p>
            <a:pPr marL="171450" indent="-171450" algn="just">
              <a:buFont typeface="Arial" panose="020B0604020202020204" pitchFamily="34" charset="0"/>
              <a:buChar char="•"/>
            </a:pPr>
            <a:r>
              <a:rPr lang="en-US" sz="1000" dirty="0"/>
              <a:t>Virtual desktops, dev/test</a:t>
            </a:r>
          </a:p>
          <a:p>
            <a:pPr marL="171450" indent="-171450" algn="just">
              <a:buFont typeface="Arial" panose="020B0604020202020204" pitchFamily="34" charset="0"/>
              <a:buChar char="•"/>
            </a:pPr>
            <a:r>
              <a:rPr lang="en-US" sz="1000" dirty="0"/>
              <a:t>Prewarmed VMs </a:t>
            </a:r>
          </a:p>
          <a:p>
            <a:pPr algn="just"/>
            <a:r>
              <a:rPr lang="en-US" sz="1000" dirty="0"/>
              <a:t>Note:</a:t>
            </a:r>
          </a:p>
          <a:p>
            <a:pPr marL="171450" indent="-171450" algn="just">
              <a:buFont typeface="Arial" panose="020B0604020202020204" pitchFamily="34" charset="0"/>
              <a:buChar char="•"/>
            </a:pPr>
            <a:r>
              <a:rPr lang="en-US" sz="1000" dirty="0"/>
              <a:t>Data in the temporary disk isn't persisted.</a:t>
            </a:r>
          </a:p>
          <a:p>
            <a:pPr marL="171450" indent="-171450" algn="just">
              <a:buFont typeface="Arial" panose="020B0604020202020204" pitchFamily="34" charset="0"/>
              <a:buChar char="•"/>
            </a:pPr>
            <a:r>
              <a:rPr lang="en-US" sz="1000" dirty="0"/>
              <a:t>Hibernation support is limited to certain VM sizes and OS versions (General Purpose Intel and AMD VM Sizes)</a:t>
            </a:r>
          </a:p>
          <a:p>
            <a:pPr marL="171450" indent="-171450" algn="just">
              <a:buFont typeface="Arial" panose="020B0604020202020204" pitchFamily="34" charset="0"/>
              <a:buChar char="•"/>
            </a:pPr>
            <a:r>
              <a:rPr lang="en-US" sz="1000" dirty="0"/>
              <a:t>Hibernation isn't supported with Trusted Launch for Linux VMs</a:t>
            </a:r>
          </a:p>
          <a:p>
            <a:pPr marL="171450" indent="-171450">
              <a:buFont typeface="Arial" panose="020B0604020202020204" pitchFamily="34" charset="0"/>
              <a:buChar char="•"/>
            </a:pPr>
            <a:r>
              <a:rPr lang="en-US" sz="1000" dirty="0">
                <a:latin typeface="+mj-lt"/>
              </a:rPr>
              <a:t>You </a:t>
            </a:r>
            <a:r>
              <a:rPr lang="en-US" sz="1000" b="1" dirty="0">
                <a:latin typeface="+mj-lt"/>
              </a:rPr>
              <a:t>can't enable hibernation on existing VMs</a:t>
            </a:r>
            <a:r>
              <a:rPr lang="en-US" sz="1000" dirty="0">
                <a:latin typeface="+mj-lt"/>
              </a:rPr>
              <a:t>.</a:t>
            </a:r>
          </a:p>
          <a:p>
            <a:pPr marL="171450" indent="-171450">
              <a:buFont typeface="Arial" panose="020B0604020202020204" pitchFamily="34" charset="0"/>
              <a:buChar char="•"/>
            </a:pPr>
            <a:r>
              <a:rPr lang="en-US" sz="1000" dirty="0">
                <a:latin typeface="+mj-lt"/>
              </a:rPr>
              <a:t>You </a:t>
            </a:r>
            <a:r>
              <a:rPr lang="en-US" sz="1000" b="1" dirty="0">
                <a:latin typeface="+mj-lt"/>
              </a:rPr>
              <a:t>can't resize a VM if it has hibernation enabled.</a:t>
            </a:r>
          </a:p>
          <a:p>
            <a:pPr marL="171450" indent="-171450" algn="just">
              <a:buFont typeface="Arial" panose="020B0604020202020204" pitchFamily="34" charset="0"/>
              <a:buChar char="•"/>
            </a:pPr>
            <a:endParaRPr lang="en-US" sz="1000" dirty="0"/>
          </a:p>
          <a:p>
            <a:pPr algn="just"/>
            <a:endParaRPr lang="en-US" sz="1000" dirty="0"/>
          </a:p>
        </p:txBody>
      </p:sp>
    </p:spTree>
    <p:extLst>
      <p:ext uri="{BB962C8B-B14F-4D97-AF65-F5344CB8AC3E}">
        <p14:creationId xmlns:p14="http://schemas.microsoft.com/office/powerpoint/2010/main" val="403614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Generally Available: AMD confidential VMs in new regions for November 2023</a:t>
            </a:r>
            <a:endParaRPr lang="en-US" sz="1000" dirty="0">
              <a:latin typeface="+mj-lt"/>
            </a:endParaRPr>
          </a:p>
          <a:p>
            <a:pPr algn="just"/>
            <a:r>
              <a:rPr lang="en-US" sz="1000" dirty="0">
                <a:latin typeface="+mj-lt"/>
              </a:rPr>
              <a:t>Azure </a:t>
            </a:r>
            <a:r>
              <a:rPr lang="en-US" sz="1000" b="1" dirty="0">
                <a:latin typeface="+mj-lt"/>
              </a:rPr>
              <a:t>AMD-based confidential VMs (DCadsv5-series, DCasv5-series, ECadsv5-series, and ECasv5-series) are now generally available </a:t>
            </a:r>
            <a:r>
              <a:rPr lang="en-US" sz="1000" dirty="0">
                <a:latin typeface="+mj-lt"/>
              </a:rPr>
              <a:t>in the Italy North, Germany West Central, and UAE North regions. This brings these confidential VM SKUs to a total of 12 regions worldwide: </a:t>
            </a:r>
          </a:p>
          <a:p>
            <a:pPr marL="171450" indent="-171450" algn="just">
              <a:buFont typeface="Arial" panose="020B0604020202020204" pitchFamily="34" charset="0"/>
              <a:buChar char="•"/>
            </a:pPr>
            <a:r>
              <a:rPr lang="en-US" sz="1000" dirty="0">
                <a:latin typeface="+mj-lt"/>
              </a:rPr>
              <a:t>North America: East US, West US. </a:t>
            </a:r>
          </a:p>
          <a:p>
            <a:pPr marL="171450" indent="-171450" algn="just">
              <a:buFont typeface="Arial" panose="020B0604020202020204" pitchFamily="34" charset="0"/>
              <a:buChar char="•"/>
            </a:pPr>
            <a:r>
              <a:rPr lang="en-US" sz="1000" dirty="0">
                <a:latin typeface="+mj-lt"/>
              </a:rPr>
              <a:t>EMEA: Switzerland North, Italy North, North Europe, West Europe, Germany West Central, UAE North. </a:t>
            </a:r>
          </a:p>
          <a:p>
            <a:pPr marL="171450" indent="-171450" algn="just">
              <a:buFont typeface="Arial" panose="020B0604020202020204" pitchFamily="34" charset="0"/>
              <a:buChar char="•"/>
            </a:pPr>
            <a:r>
              <a:rPr lang="en-US" sz="1000" dirty="0">
                <a:latin typeface="+mj-lt"/>
              </a:rPr>
              <a:t>Asia: Japan East, Central India, East Asia, Southeast Asia. </a:t>
            </a:r>
          </a:p>
          <a:p>
            <a:pPr algn="just"/>
            <a:r>
              <a:rPr lang="en-US" sz="1000" dirty="0">
                <a:latin typeface="+mj-lt"/>
                <a:hlinkClick r:id="rId3"/>
              </a:rPr>
              <a:t>Public Preview: Red Hat Enterprise Linux (RHEL) 9.3 support for AMD-based confidential VMs</a:t>
            </a:r>
            <a:endParaRPr lang="en-US" sz="1000" dirty="0">
              <a:latin typeface="+mj-lt"/>
            </a:endParaRPr>
          </a:p>
          <a:p>
            <a:pPr algn="just"/>
            <a:r>
              <a:rPr lang="en-US" sz="1000" dirty="0">
                <a:latin typeface="+mj-lt"/>
              </a:rPr>
              <a:t>Azure customers can now specify the </a:t>
            </a:r>
            <a:r>
              <a:rPr lang="en-US" sz="1000" b="1" dirty="0">
                <a:latin typeface="+mj-lt"/>
              </a:rPr>
              <a:t>RHEL 9.3 image as the guest OS for their AMD-based confidential VMs</a:t>
            </a:r>
            <a:r>
              <a:rPr lang="en-US" sz="1000" dirty="0">
                <a:latin typeface="+mj-lt"/>
              </a:rPr>
              <a:t>. This helps ensure sensitive data processed by their RHEL guest OS is protected in use, in memory. Azure AMD-based confidential VMs provide a strong, hardware-enforced boundary that hardens the protection of the guest OS against host operator access and other Azure tenants. These VMs are designed to help ensure that data in use, in memory, is protected from unauthorized users using encryption keys generated by the underlying chipset and inaccessible to Azure operators.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4"/>
              </a:rPr>
              <a:t>Preview: Azure confidential VMs with NVIDIA H100 Tensor Core GPUs</a:t>
            </a:r>
            <a:endParaRPr lang="ru-RU" sz="1000" dirty="0"/>
          </a:p>
          <a:p>
            <a:pPr algn="just"/>
            <a:r>
              <a:rPr lang="en-US" sz="1000" dirty="0"/>
              <a:t>MS announced the preview of Azure confidential VMs </a:t>
            </a:r>
            <a:r>
              <a:rPr lang="en-US" sz="1000" b="1" dirty="0"/>
              <a:t>with NVIDIA H100 Tensor Core GPUs</a:t>
            </a:r>
            <a:r>
              <a:rPr lang="en-US" sz="1000" dirty="0"/>
              <a:t>. </a:t>
            </a:r>
            <a:r>
              <a:rPr lang="en-US" sz="1000" b="1" dirty="0"/>
              <a:t>This NCC H100 v5 VM SKU is based on AMD 4th Gen EPYC processors with SEV-SNP </a:t>
            </a:r>
            <a:r>
              <a:rPr lang="en-US" sz="1000" dirty="0"/>
              <a:t>technology paired with NVIDIA H100 Tensor Core GPUs. These VMs allow Azure customers to migrate their most sensitive GPU intensive workloads to Azure with minimal performance impact and without code changes. </a:t>
            </a:r>
          </a:p>
          <a:p>
            <a:pPr algn="just"/>
            <a:r>
              <a:rPr lang="en-US" sz="1000" dirty="0">
                <a:hlinkClick r:id="rId5"/>
              </a:rPr>
              <a:t>Announcing the public preview of Azure confidential VMs with Intel TDX</a:t>
            </a:r>
            <a:endParaRPr lang="en-US" sz="1000" dirty="0"/>
          </a:p>
          <a:p>
            <a:pPr algn="just"/>
            <a:r>
              <a:rPr lang="en-US" sz="1000" dirty="0"/>
              <a:t>MS announced the </a:t>
            </a:r>
            <a:r>
              <a:rPr lang="en-US" sz="1000" b="1" dirty="0"/>
              <a:t>public preview of DCesv5 and ECesv5-series confidential VMs, coming December 2023</a:t>
            </a:r>
            <a:r>
              <a:rPr lang="en-US" sz="1000" dirty="0"/>
              <a:t>. These VMs are powered by 4th Gen Intel® Xeon® Scalable processors with Intel® Trust Domain Extensions (Intel® TDX) and enable organizations to bring confidential workloads to the cloud without code changes to applications.</a:t>
            </a:r>
          </a:p>
          <a:p>
            <a:pPr algn="just"/>
            <a:r>
              <a:rPr lang="en-US" sz="1000" dirty="0"/>
              <a:t>It will support for integrity features such as boot-time attestation and confidential disk encryption with enterprise key management options for PMK (platform-managed key) and CMK (customer-managed key) using Managed HSM with FIPS 140-2 Level 3 validation. </a:t>
            </a:r>
          </a:p>
        </p:txBody>
      </p:sp>
    </p:spTree>
    <p:extLst>
      <p:ext uri="{BB962C8B-B14F-4D97-AF65-F5344CB8AC3E}">
        <p14:creationId xmlns:p14="http://schemas.microsoft.com/office/powerpoint/2010/main" val="24180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Preview: Disk Integrity Tool for confidential VMs in Azure</a:t>
            </a:r>
            <a:endParaRPr lang="en-US" sz="1000" dirty="0">
              <a:latin typeface="+mj-lt"/>
            </a:endParaRPr>
          </a:p>
          <a:p>
            <a:pPr algn="just"/>
            <a:r>
              <a:rPr lang="en-US" sz="1000" b="1" dirty="0">
                <a:latin typeface="+mj-lt"/>
              </a:rPr>
              <a:t>MS announced the preview of the disk integrity tool for confidential VMs</a:t>
            </a:r>
            <a:r>
              <a:rPr lang="en-US" sz="1000" dirty="0">
                <a:latin typeface="+mj-lt"/>
              </a:rPr>
              <a:t>. The disk integrity tool is built on top of the existing confidential VM flow and enables you to measure and attest that OS disk is launched as expected.  </a:t>
            </a:r>
          </a:p>
          <a:p>
            <a:pPr algn="just"/>
            <a:r>
              <a:rPr lang="en-US" sz="1000" dirty="0">
                <a:latin typeface="+mj-lt"/>
              </a:rPr>
              <a:t>This tooling comes as an Azure CLI extension, that organizations can install in own trusted environment, run a few simple commands, and integrity protect the root/system partition of their disk. After the confidential VM boots with the integrity protected disk, users can cryptographically attest that OS disk's root/system partition contents are secure and as expected before processing any confidential workloads. This helps to complete the attestation story from the hardware layer to the application layer in a confidential VM. </a:t>
            </a:r>
          </a:p>
          <a:p>
            <a:pPr algn="just"/>
            <a:r>
              <a:rPr lang="en-US" sz="1000" dirty="0">
                <a:latin typeface="+mj-lt"/>
                <a:hlinkClick r:id="rId3"/>
              </a:rPr>
              <a:t>Generally Available: Red Hat Enterprise Linux 9.3 now supported on Azure Virtual Machines</a:t>
            </a:r>
            <a:endParaRPr lang="en-US" sz="1000" dirty="0">
              <a:latin typeface="+mj-lt"/>
            </a:endParaRPr>
          </a:p>
          <a:p>
            <a:pPr algn="just"/>
            <a:r>
              <a:rPr lang="en-US" sz="1000" b="1" dirty="0">
                <a:latin typeface="+mj-lt"/>
              </a:rPr>
              <a:t>Red Hat Enterprise Linux (RHEL) 9.3 provides access to more features and capabilities </a:t>
            </a:r>
            <a:r>
              <a:rPr lang="en-US" sz="1000" dirty="0">
                <a:latin typeface="+mj-lt"/>
              </a:rPr>
              <a:t>to help customize operating environment while maintaining the consistency needed for more efficient management and deployment across varied infrastructures.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4"/>
              </a:rPr>
              <a:t>Generally Available: Trusted launch as default for VMs deployed through PowerShell and CLI</a:t>
            </a:r>
            <a:endParaRPr lang="en-US" sz="1000" dirty="0"/>
          </a:p>
          <a:p>
            <a:pPr algn="just"/>
            <a:r>
              <a:rPr lang="en-US" sz="1000" b="1" dirty="0"/>
              <a:t>Trusted launch is now enabled by default for VMs deployed through PowerShell and CLI. </a:t>
            </a:r>
            <a:r>
              <a:rPr lang="en-US" sz="1000" dirty="0"/>
              <a:t>Trusted launch hardens Azure virtual machines with security features that allow administrators to deploy virtual machines with verified and signed bootloaders, OS kernels, and a boot policy. This is accomplished via trusted launch features: secure boot, </a:t>
            </a:r>
            <a:r>
              <a:rPr lang="en-US" sz="1000" dirty="0" err="1"/>
              <a:t>vTPM</a:t>
            </a:r>
            <a:r>
              <a:rPr lang="en-US" sz="1000" dirty="0"/>
              <a:t>, and boot integrity monitoring that protect against boot kits, rootkits, and kernel-level malware.  </a:t>
            </a:r>
          </a:p>
          <a:p>
            <a:pPr marL="171450" indent="-171450" algn="just">
              <a:buFont typeface="Arial" panose="020B0604020202020204" pitchFamily="34" charset="0"/>
              <a:buChar char="•"/>
            </a:pPr>
            <a:r>
              <a:rPr lang="en-US" sz="1000" dirty="0"/>
              <a:t>Secure Boot protects against the installation of malware-based rootkits and boot kits and only allows signed OSes and drivers to boot. </a:t>
            </a:r>
          </a:p>
          <a:p>
            <a:pPr marL="171450" indent="-171450" algn="just">
              <a:buFont typeface="Arial" panose="020B0604020202020204" pitchFamily="34" charset="0"/>
              <a:buChar char="•"/>
            </a:pPr>
            <a:r>
              <a:rPr lang="en-US" sz="1000" dirty="0"/>
              <a:t>Virtual TPM (</a:t>
            </a:r>
            <a:r>
              <a:rPr lang="en-US" sz="1000" dirty="0" err="1"/>
              <a:t>vTPM</a:t>
            </a:r>
            <a:r>
              <a:rPr lang="en-US" sz="1000" dirty="0"/>
              <a:t>) allows customers to protect keys, certificates, and secrets in the virtual machine. </a:t>
            </a:r>
          </a:p>
          <a:p>
            <a:pPr marL="171450" indent="-171450" algn="just">
              <a:buFont typeface="Arial" panose="020B0604020202020204" pitchFamily="34" charset="0"/>
              <a:buChar char="•"/>
            </a:pPr>
            <a:r>
              <a:rPr lang="en-US" sz="1000" dirty="0"/>
              <a:t>Measured Boot examines and verifies the authenticity of bootloader’s signature and performs integrity measurement of the entire boot chain. </a:t>
            </a:r>
          </a:p>
          <a:p>
            <a:pPr marL="171450" indent="-171450" algn="just">
              <a:buFont typeface="Arial" panose="020B0604020202020204" pitchFamily="34" charset="0"/>
              <a:buChar char="•"/>
            </a:pPr>
            <a:r>
              <a:rPr lang="en-US" sz="1000" dirty="0"/>
              <a:t>Boot integrity monitoring via Microsoft Azure Attestation and Azure Security Center generates integrity alerts, recommendations, and remediations if remote attestation fails. </a:t>
            </a:r>
          </a:p>
        </p:txBody>
      </p:sp>
    </p:spTree>
    <p:extLst>
      <p:ext uri="{BB962C8B-B14F-4D97-AF65-F5344CB8AC3E}">
        <p14:creationId xmlns:p14="http://schemas.microsoft.com/office/powerpoint/2010/main" val="288204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r>
              <a:rPr lang="en-US" sz="1000" dirty="0">
                <a:latin typeface="+mj-lt"/>
                <a:hlinkClick r:id="rId2"/>
              </a:rPr>
              <a:t>Generally Available: Azure Mv3 Medium Memory (MM) Virtual Machines</a:t>
            </a:r>
            <a:endParaRPr lang="en-US" sz="1000" dirty="0">
              <a:latin typeface="+mj-lt"/>
            </a:endParaRPr>
          </a:p>
          <a:p>
            <a:r>
              <a:rPr lang="en-US" sz="1000" b="1" dirty="0">
                <a:latin typeface="+mj-lt"/>
              </a:rPr>
              <a:t>MS announced the General Availability of the Mv3 Medium Memory (MM) virtual machines series. </a:t>
            </a:r>
            <a:r>
              <a:rPr lang="en-US" sz="1000" dirty="0">
                <a:latin typeface="+mj-lt"/>
              </a:rPr>
              <a:t>They are available immediately in West Europe, North Europe, East US 2, East US and West US2.</a:t>
            </a:r>
          </a:p>
          <a:p>
            <a:r>
              <a:rPr lang="en-US" sz="1000" dirty="0">
                <a:latin typeface="+mj-lt"/>
              </a:rPr>
              <a:t>Key Features and Benefits for Mv3 MM:</a:t>
            </a:r>
          </a:p>
          <a:p>
            <a:pPr marL="171450" indent="-171450">
              <a:buFont typeface="Arial" panose="020B0604020202020204" pitchFamily="34" charset="0"/>
              <a:buChar char="•"/>
            </a:pPr>
            <a:r>
              <a:rPr lang="en-US" sz="1000" dirty="0">
                <a:latin typeface="+mj-lt"/>
              </a:rPr>
              <a:t>Mv3 MM can scale for SAP workloads from 250GB to 4TB with faster insight, lower TCO and improved XX price-performance.</a:t>
            </a:r>
          </a:p>
          <a:p>
            <a:pPr marL="171450" indent="-171450">
              <a:buFont typeface="Arial" panose="020B0604020202020204" pitchFamily="34" charset="0"/>
              <a:buChar char="•"/>
            </a:pPr>
            <a:r>
              <a:rPr lang="en-US" sz="1000" dirty="0">
                <a:latin typeface="+mj-lt"/>
              </a:rPr>
              <a:t>Powered by Azure Boost, Mv3 provides a ~25% improvement in network throughput and up to 50% improvement in remote storage throughput over Mv2 MM.</a:t>
            </a:r>
          </a:p>
          <a:p>
            <a:pPr marL="171450" indent="-171450">
              <a:buFont typeface="Arial" panose="020B0604020202020204" pitchFamily="34" charset="0"/>
              <a:buChar char="•"/>
            </a:pPr>
            <a:r>
              <a:rPr lang="en-US" sz="1000" dirty="0">
                <a:latin typeface="+mj-lt"/>
              </a:rPr>
              <a:t>Mv3 delivers up to 30% faster SAP HANA data load times for OLAP workloads compared to Mv2, and up to 15% TPH (Total Transaction Per Hour) per core for SAP OLTP workloads over Mv2</a:t>
            </a:r>
          </a:p>
          <a:p>
            <a:pPr marL="171450" indent="-171450">
              <a:buFont typeface="Arial" panose="020B0604020202020204" pitchFamily="34" charset="0"/>
              <a:buChar char="•"/>
            </a:pPr>
            <a:r>
              <a:rPr lang="en-US" sz="1000" dirty="0">
                <a:latin typeface="+mj-lt"/>
              </a:rPr>
              <a:t>Enhanced security driven by Azure Boost’s isolated architecture, which runs storage and networking processes separately on the purpose-built hardware, instead of on the host server.</a:t>
            </a:r>
          </a:p>
          <a:p>
            <a:pPr marL="171450" indent="-171450">
              <a:buFont typeface="Arial" panose="020B0604020202020204" pitchFamily="34" charset="0"/>
              <a:buChar char="•"/>
            </a:pPr>
            <a:r>
              <a:rPr lang="en-US" sz="1000" dirty="0">
                <a:latin typeface="+mj-lt"/>
              </a:rPr>
              <a:t>Increased resilience against failures in memory, disks, and networking based on intelligence from past generations.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4114800"/>
          </a:xfrm>
        </p:spPr>
        <p:txBody>
          <a:bodyPr/>
          <a:lstStyle/>
          <a:p>
            <a:pPr algn="just"/>
            <a:r>
              <a:rPr lang="en-US" sz="1000" dirty="0">
                <a:hlinkClick r:id="rId3"/>
              </a:rPr>
              <a:t>Generally available: AMD confidential VM option for Azure Databricks</a:t>
            </a:r>
            <a:endParaRPr lang="en-US" sz="1000" dirty="0"/>
          </a:p>
          <a:p>
            <a:pPr algn="just"/>
            <a:r>
              <a:rPr lang="en-US" sz="1000" b="1" dirty="0"/>
              <a:t>MS announced the general availability of the AMD confidential VM option for Azure Databricks. </a:t>
            </a:r>
            <a:r>
              <a:rPr lang="en-US" sz="1000" dirty="0"/>
              <a:t>This option lets users of Azure Databricks specify DCasv5 or ECasv5 series VMs for their Azure Databricks cluster driver node and worker nodes. </a:t>
            </a:r>
          </a:p>
          <a:p>
            <a:pPr algn="just"/>
            <a:r>
              <a:rPr lang="en-US" sz="1000" dirty="0"/>
              <a:t>Confidential VMs for Azure Databricks are available in these regions: </a:t>
            </a:r>
          </a:p>
          <a:p>
            <a:pPr marL="171450" indent="-171450" algn="just">
              <a:buFont typeface="Arial" panose="020B0604020202020204" pitchFamily="34" charset="0"/>
              <a:buChar char="•"/>
            </a:pPr>
            <a:r>
              <a:rPr lang="en-US" sz="1000" dirty="0"/>
              <a:t>North America: West US, East US,  </a:t>
            </a:r>
          </a:p>
          <a:p>
            <a:pPr marL="171450" indent="-171450" algn="just">
              <a:buFont typeface="Arial" panose="020B0604020202020204" pitchFamily="34" charset="0"/>
              <a:buChar char="•"/>
            </a:pPr>
            <a:r>
              <a:rPr lang="en-US" sz="1000" dirty="0"/>
              <a:t>Europe: North Europe, West Europe, Switzerland North, Italy North</a:t>
            </a:r>
          </a:p>
          <a:p>
            <a:pPr marL="171450" indent="-171450" algn="just">
              <a:buFont typeface="Arial" panose="020B0604020202020204" pitchFamily="34" charset="0"/>
              <a:buChar char="•"/>
            </a:pPr>
            <a:r>
              <a:rPr lang="en-US" sz="1000" dirty="0"/>
              <a:t>Asia: Southeast Asia, Central India, East Asia, Japan East </a:t>
            </a:r>
          </a:p>
          <a:p>
            <a:pPr algn="just"/>
            <a:r>
              <a:rPr lang="en-US" sz="1000" dirty="0">
                <a:hlinkClick r:id="rId4"/>
              </a:rPr>
              <a:t>Public preview: Confidential temp disk encryption for confidential VMs</a:t>
            </a:r>
            <a:endParaRPr lang="en-US" sz="1000" dirty="0"/>
          </a:p>
          <a:p>
            <a:pPr algn="just"/>
            <a:r>
              <a:rPr lang="en-US" sz="1000" b="1" dirty="0"/>
              <a:t>MS announced the public preview of confidential temp disk encryption for confidential VMs</a:t>
            </a:r>
            <a:r>
              <a:rPr lang="en-US" sz="1000" dirty="0"/>
              <a:t>. Until recently, confidential encryption has only been available for OS disks. It binds the disk encryption keys to the virtual machine’s TPM (Trusted Platform Module) and makes the disk content accessible only to the VM. With this release, </a:t>
            </a:r>
            <a:r>
              <a:rPr lang="en-US" sz="1000" dirty="0" err="1"/>
              <a:t>ms</a:t>
            </a:r>
            <a:r>
              <a:rPr lang="en-US" sz="1000" dirty="0"/>
              <a:t> now allow encryption of the temp disk using in-VM symmetric key encryption technology after the disk is attached to the confidential VM (CVM).  </a:t>
            </a:r>
          </a:p>
          <a:p>
            <a:pPr algn="just"/>
            <a:r>
              <a:rPr lang="en-US" sz="1000" dirty="0"/>
              <a:t>Most CVMs contain a temp disk, which is not a managed disk. The temp disk provides fast, local, and short-term storage for applications and processes. It is intended to only store data such as page files, log files, cached data, and other types of temporary data. </a:t>
            </a:r>
          </a:p>
        </p:txBody>
      </p:sp>
    </p:spTree>
    <p:extLst>
      <p:ext uri="{BB962C8B-B14F-4D97-AF65-F5344CB8AC3E}">
        <p14:creationId xmlns:p14="http://schemas.microsoft.com/office/powerpoint/2010/main" val="144076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Kubernetes AI toolchain operator</a:t>
            </a:r>
            <a:endParaRPr lang="en-US" sz="1000" dirty="0"/>
          </a:p>
          <a:p>
            <a:pPr algn="just"/>
            <a:r>
              <a:rPr lang="en-US" sz="1000" b="1" dirty="0"/>
              <a:t>It is now to run specialized machine learning workloads like large language models (LLMs) on Azure Kubernetes Service (AKS) more cost-effectively and with less manual configuration</a:t>
            </a:r>
            <a:r>
              <a:rPr lang="en-US" sz="1000" dirty="0"/>
              <a:t>.</a:t>
            </a:r>
          </a:p>
          <a:p>
            <a:pPr algn="just"/>
            <a:r>
              <a:rPr lang="en-US" sz="1000" dirty="0"/>
              <a:t>It is based on </a:t>
            </a:r>
            <a:r>
              <a:rPr lang="en-US" sz="1000" dirty="0" err="1"/>
              <a:t>Kaito</a:t>
            </a:r>
            <a:r>
              <a:rPr lang="en-US" sz="1000" dirty="0"/>
              <a:t> that is an operator that automates the AI/ML inference model deployment in a Kubernetes cluster. </a:t>
            </a:r>
            <a:r>
              <a:rPr lang="en-US" sz="1000" dirty="0" err="1"/>
              <a:t>Kaito</a:t>
            </a:r>
            <a:r>
              <a:rPr lang="en-US" sz="1000" dirty="0"/>
              <a:t> has the following key differentiations compared to most of the mainstream model deployment methodologies built on top of virtual machine infrastructures.</a:t>
            </a:r>
          </a:p>
          <a:p>
            <a:pPr marL="171450" indent="-171450" algn="just">
              <a:buFont typeface="Arial" panose="020B0604020202020204" pitchFamily="34" charset="0"/>
              <a:buChar char="•"/>
            </a:pPr>
            <a:r>
              <a:rPr lang="en-US" sz="1000" dirty="0"/>
              <a:t>Manage large model files using container images. A http server is provided to perform inference calls using the model library.</a:t>
            </a:r>
          </a:p>
          <a:p>
            <a:pPr marL="171450" indent="-171450" algn="just">
              <a:buFont typeface="Arial" panose="020B0604020202020204" pitchFamily="34" charset="0"/>
              <a:buChar char="•"/>
            </a:pPr>
            <a:r>
              <a:rPr lang="en-US" sz="1000" dirty="0"/>
              <a:t>Avoid tuning deployment parameters to fit GPU hardware by providing preset configurations.</a:t>
            </a:r>
          </a:p>
          <a:p>
            <a:pPr marL="171450" indent="-171450" algn="just">
              <a:buFont typeface="Arial" panose="020B0604020202020204" pitchFamily="34" charset="0"/>
              <a:buChar char="•"/>
            </a:pPr>
            <a:r>
              <a:rPr lang="en-US" sz="1000" dirty="0"/>
              <a:t>Auto-provision GPU nodes based on model requirements.</a:t>
            </a:r>
          </a:p>
          <a:p>
            <a:pPr marL="171450" indent="-171450" algn="just">
              <a:buFont typeface="Arial" panose="020B0604020202020204" pitchFamily="34" charset="0"/>
              <a:buChar char="•"/>
            </a:pPr>
            <a:r>
              <a:rPr lang="en-US" sz="1000" dirty="0"/>
              <a:t>Host large model images in public Microsoft Container Registry(MCR) if the license allows.</a:t>
            </a:r>
          </a:p>
          <a:p>
            <a:pPr marL="171450" indent="-171450" algn="just">
              <a:buFont typeface="Arial" panose="020B0604020202020204" pitchFamily="34" charset="0"/>
              <a:buChar char="•"/>
            </a:pPr>
            <a:r>
              <a:rPr lang="en-US" sz="1000" dirty="0"/>
              <a:t>Using </a:t>
            </a:r>
            <a:r>
              <a:rPr lang="en-US" sz="1000" dirty="0" err="1"/>
              <a:t>Kaito</a:t>
            </a:r>
            <a:r>
              <a:rPr lang="en-US" sz="1000" dirty="0"/>
              <a:t>, the workflow of onboarding large AI inference models in Kubernetes is largely simplified.</a:t>
            </a:r>
          </a:p>
        </p:txBody>
      </p:sp>
      <p:pic>
        <p:nvPicPr>
          <p:cNvPr id="1026" name="Picture 2">
            <a:extLst>
              <a:ext uri="{FF2B5EF4-FFF2-40B4-BE49-F238E27FC236}">
                <a16:creationId xmlns:a16="http://schemas.microsoft.com/office/drawing/2014/main" id="{799A8CFA-698A-39BB-D7A8-0A2DDC1C0F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4977" y="1794164"/>
            <a:ext cx="4247167" cy="178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69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Announcing Azure API Management Credential Manager: Azure API Management Authorizations Renamed</a:t>
            </a:r>
            <a:endParaRPr lang="en-US" sz="1000" dirty="0">
              <a:latin typeface="+mj-lt"/>
            </a:endParaRPr>
          </a:p>
          <a:p>
            <a:pPr algn="just"/>
            <a:r>
              <a:rPr lang="en-US" sz="1000" b="1" dirty="0">
                <a:latin typeface="+mj-lt"/>
              </a:rPr>
              <a:t>MS introduced the rebranding and feature enhancements of Azure API Management's Credential Manager, formerly known as Authorizations. </a:t>
            </a:r>
            <a:r>
              <a:rPr lang="en-US" sz="1000" dirty="0">
                <a:latin typeface="+mj-lt"/>
              </a:rPr>
              <a:t>The updated Credential Manager now boasts additional capabilities for user-delegated permissions.</a:t>
            </a:r>
          </a:p>
          <a:p>
            <a:pPr algn="just"/>
            <a:r>
              <a:rPr lang="en-US" sz="1000" dirty="0">
                <a:latin typeface="+mj-lt"/>
              </a:rPr>
              <a:t>Serving as a centralized repository within API Management, the Credential Manager stores your API credentials and access tokens, playing a critical role in ensuring secure and seamless connections across all your services during API runtime. This robust system acts as a centralized hub for managing, storing, and controlling access to various API credentials, including passwords, API keys, OAuth tokens, and more, all from your API Management instance.</a:t>
            </a:r>
          </a:p>
          <a:p>
            <a:pPr algn="just"/>
            <a:r>
              <a:rPr lang="en-US" sz="1000" dirty="0">
                <a:latin typeface="+mj-lt"/>
              </a:rPr>
              <a:t>In the past, users were limited to using connections that were previously created with user-delegated permissions. Now, customers have the ability to facilitate the creation of connections on behalf of logged-in users on the client side. These connections empower us to present user-specific context, sparing users the need to log in repeatedly.</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Support for </a:t>
            </a:r>
            <a:r>
              <a:rPr lang="en-US" sz="1000" dirty="0" err="1">
                <a:hlinkClick r:id="rId3"/>
              </a:rPr>
              <a:t>GraphQL</a:t>
            </a:r>
            <a:r>
              <a:rPr lang="en-US" sz="1000" dirty="0">
                <a:hlinkClick r:id="rId3"/>
              </a:rPr>
              <a:t> APIs in Azure API Management Self-hosted Gateway</a:t>
            </a:r>
            <a:endParaRPr lang="en-US" sz="1000" dirty="0"/>
          </a:p>
          <a:p>
            <a:pPr algn="just"/>
            <a:r>
              <a:rPr lang="en-US" sz="1000" b="1" dirty="0"/>
              <a:t>Customers now have the power to expose </a:t>
            </a:r>
            <a:r>
              <a:rPr lang="en-US" sz="1000" b="1" dirty="0" err="1"/>
              <a:t>GraphQL</a:t>
            </a:r>
            <a:r>
              <a:rPr lang="en-US" sz="1000" b="1" dirty="0"/>
              <a:t> APIs through Azure API Management's self-hosted gateway</a:t>
            </a:r>
            <a:r>
              <a:rPr lang="en-US" sz="1000" dirty="0"/>
              <a:t>. This feature enables users to leverage Azure API Management's </a:t>
            </a:r>
            <a:r>
              <a:rPr lang="en-US" sz="1000" dirty="0" err="1"/>
              <a:t>GraphQL</a:t>
            </a:r>
            <a:r>
              <a:rPr lang="en-US" sz="1000" dirty="0"/>
              <a:t> capabilities, including:</a:t>
            </a:r>
          </a:p>
          <a:p>
            <a:pPr marL="171450" indent="-171450" algn="just">
              <a:buFont typeface="Arial" panose="020B0604020202020204" pitchFamily="34" charset="0"/>
              <a:buChar char="•"/>
            </a:pPr>
            <a:r>
              <a:rPr lang="en-US" sz="1000" dirty="0"/>
              <a:t>Validating </a:t>
            </a:r>
            <a:r>
              <a:rPr lang="en-US" sz="1000" dirty="0" err="1"/>
              <a:t>GraphQL</a:t>
            </a:r>
            <a:r>
              <a:rPr lang="en-US" sz="1000" dirty="0"/>
              <a:t> requests.</a:t>
            </a:r>
          </a:p>
          <a:p>
            <a:pPr marL="171450" indent="-171450" algn="just">
              <a:buFont typeface="Arial" panose="020B0604020202020204" pitchFamily="34" charset="0"/>
              <a:buChar char="•"/>
            </a:pPr>
            <a:r>
              <a:rPr lang="en-US" sz="1000" dirty="0"/>
              <a:t>Utilizing </a:t>
            </a:r>
            <a:r>
              <a:rPr lang="en-US" sz="1000" dirty="0" err="1"/>
              <a:t>GraphQL</a:t>
            </a:r>
            <a:r>
              <a:rPr lang="en-US" sz="1000" dirty="0"/>
              <a:t> subscriptions.*</a:t>
            </a:r>
          </a:p>
          <a:p>
            <a:pPr marL="171450" indent="-171450" algn="just">
              <a:buFont typeface="Arial" panose="020B0604020202020204" pitchFamily="34" charset="0"/>
              <a:buChar char="•"/>
            </a:pPr>
            <a:r>
              <a:rPr lang="en-US" sz="1000" dirty="0"/>
              <a:t>Creating </a:t>
            </a:r>
            <a:r>
              <a:rPr lang="en-US" sz="1000" dirty="0" err="1"/>
              <a:t>GraphQL</a:t>
            </a:r>
            <a:r>
              <a:rPr lang="en-US" sz="1000" dirty="0"/>
              <a:t> resolvers with HTTP/Azure Cosmos DB/Azure SQL data sources.</a:t>
            </a:r>
          </a:p>
          <a:p>
            <a:pPr algn="just"/>
            <a:r>
              <a:rPr lang="en-US" sz="1000" dirty="0"/>
              <a:t>The self-hosted gateway's </a:t>
            </a:r>
            <a:r>
              <a:rPr lang="en-US" sz="1000" dirty="0" err="1"/>
              <a:t>GraphQL</a:t>
            </a:r>
            <a:r>
              <a:rPr lang="en-US" sz="1000" dirty="0"/>
              <a:t> support empowers customers to deploy multiple instances of the API Gateway in non-Azure environments, like Kubernetes clusters on the edge or other cloud environments. This flexibility allows them to tap into the robust </a:t>
            </a:r>
            <a:r>
              <a:rPr lang="en-US" sz="1000" dirty="0" err="1"/>
              <a:t>GraphQL</a:t>
            </a:r>
            <a:r>
              <a:rPr lang="en-US" sz="1000" dirty="0"/>
              <a:t> capabilities of Azure API Management.</a:t>
            </a:r>
          </a:p>
        </p:txBody>
      </p:sp>
    </p:spTree>
    <p:extLst>
      <p:ext uri="{BB962C8B-B14F-4D97-AF65-F5344CB8AC3E}">
        <p14:creationId xmlns:p14="http://schemas.microsoft.com/office/powerpoint/2010/main" val="8584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Azure Function Flex Plan</a:t>
            </a:r>
            <a:endParaRPr lang="en-US" sz="1000" dirty="0">
              <a:latin typeface="+mj-lt"/>
            </a:endParaRPr>
          </a:p>
          <a:p>
            <a:pPr algn="just"/>
            <a:r>
              <a:rPr lang="en-US" sz="1000" b="1" dirty="0">
                <a:latin typeface="+mj-lt"/>
              </a:rPr>
              <a:t>Flex Consumption Plan is a new Azure Functions hosting plan that</a:t>
            </a:r>
            <a:r>
              <a:rPr lang="en-US" sz="1000" dirty="0">
                <a:latin typeface="+mj-lt"/>
              </a:rPr>
              <a:t> builds on the consumption pay for what you use, serverless billing model, and gives users more flexibility and customizability without compromising on existing capabilities. Now, customers can build serverless Functions-as-a-Service (</a:t>
            </a:r>
            <a:r>
              <a:rPr lang="en-US" sz="1000" dirty="0" err="1">
                <a:latin typeface="+mj-lt"/>
              </a:rPr>
              <a:t>FaaS</a:t>
            </a:r>
            <a:r>
              <a:rPr lang="en-US" sz="1000" dirty="0">
                <a:latin typeface="+mj-lt"/>
              </a:rPr>
              <a:t>) using Azure Functions for higher throughput, improved reliability, better performance, and additional security on their own terms. </a:t>
            </a:r>
          </a:p>
          <a:p>
            <a:pPr algn="just"/>
            <a:r>
              <a:rPr lang="en-US" sz="1000" b="1" dirty="0">
                <a:latin typeface="+mj-lt"/>
              </a:rPr>
              <a:t>New capabilities include fast and large elastic scale, instance size selection, private networking, availability zones, and higher concurrency control. </a:t>
            </a:r>
          </a:p>
          <a:p>
            <a:pPr algn="just"/>
            <a:r>
              <a:rPr lang="en-US" sz="1000" dirty="0">
                <a:latin typeface="+mj-lt"/>
                <a:hlinkClick r:id="rId3"/>
              </a:rPr>
              <a:t>GA: Stateful entities in Durable Functions on the isolated worker model for .NET</a:t>
            </a:r>
            <a:endParaRPr lang="en-US" sz="1000" dirty="0">
              <a:latin typeface="+mj-lt"/>
            </a:endParaRPr>
          </a:p>
          <a:p>
            <a:pPr algn="just"/>
            <a:r>
              <a:rPr lang="en-US" sz="1000" dirty="0">
                <a:latin typeface="+mj-lt"/>
              </a:rPr>
              <a:t>The stateful entities feature of </a:t>
            </a:r>
            <a:r>
              <a:rPr lang="en-US" sz="1000" b="1" dirty="0">
                <a:latin typeface="+mj-lt"/>
              </a:rPr>
              <a:t>Durable Functions is now available for .NET apps on the isolated worker model. </a:t>
            </a:r>
            <a:r>
              <a:rPr lang="en-US" sz="1000" dirty="0">
                <a:latin typeface="+mj-lt"/>
              </a:rPr>
              <a:t>Stateful entities allow function authors to structure their code around the application state rather than just orchestration state. This supports patterns such as aggregating event data over time.</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4"/>
              </a:rPr>
              <a:t>GA: Azure Functions supports .NET 8 in the isolated worker model</a:t>
            </a:r>
            <a:endParaRPr lang="en-US" sz="1000" dirty="0"/>
          </a:p>
          <a:p>
            <a:pPr algn="just"/>
            <a:r>
              <a:rPr lang="en-US" sz="1000" b="1" dirty="0"/>
              <a:t>Azure Functions now supports .NET 8 for applications using the isolated worker model. </a:t>
            </a:r>
            <a:r>
              <a:rPr lang="en-US" sz="1000" dirty="0"/>
              <a:t>Support is available for Windows and Linux on the Consumption, Elastic Premium, and App Service plan hosting options.</a:t>
            </a:r>
          </a:p>
          <a:p>
            <a:pPr algn="just"/>
            <a:r>
              <a:rPr lang="en-US" sz="1000" dirty="0"/>
              <a:t>Functions projects using the latest versions of </a:t>
            </a:r>
            <a:r>
              <a:rPr lang="en-US" sz="1000" dirty="0" err="1"/>
              <a:t>Microsoft.Azure.Functions.Worker</a:t>
            </a:r>
            <a:r>
              <a:rPr lang="en-US" sz="1000" dirty="0"/>
              <a:t> and </a:t>
            </a:r>
            <a:r>
              <a:rPr lang="en-US" sz="1000" dirty="0" err="1"/>
              <a:t>Microsoft.Azure.Functions.Worker.Sdk</a:t>
            </a:r>
            <a:r>
              <a:rPr lang="en-US" sz="1000" dirty="0"/>
              <a:t> can adjust their target framework setting without the need for additional changes.</a:t>
            </a:r>
          </a:p>
          <a:p>
            <a:pPr algn="just"/>
            <a:r>
              <a:rPr lang="en-US" sz="1000" dirty="0"/>
              <a:t>These projects can be deployed to function apps configured to use .NET 8. Note that for a short period of time immediately following this announcement, Windows apps may experience additional impact from cold starts.</a:t>
            </a:r>
          </a:p>
          <a:p>
            <a:pPr algn="just"/>
            <a:r>
              <a:rPr lang="en-US" sz="1000" b="1" dirty="0"/>
              <a:t>.NET 8 on the isolated worker model is the new recommended default </a:t>
            </a:r>
            <a:r>
              <a:rPr lang="en-US" sz="1000" dirty="0"/>
              <a:t>for .NET function apps, and this will be reflected in tooling updates released after this announcement.</a:t>
            </a:r>
          </a:p>
          <a:p>
            <a:pPr algn="just"/>
            <a:r>
              <a:rPr lang="en-US" sz="1000" dirty="0"/>
              <a:t>Support for .NET 8 does not currently extend to applications using the in-process model. See the August 2023 roadmap update for more information regarding support timelines.</a:t>
            </a:r>
          </a:p>
        </p:txBody>
      </p:sp>
    </p:spTree>
    <p:extLst>
      <p:ext uri="{BB962C8B-B14F-4D97-AF65-F5344CB8AC3E}">
        <p14:creationId xmlns:p14="http://schemas.microsoft.com/office/powerpoint/2010/main" val="188817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r>
              <a:rPr lang="en-US" sz="1000" dirty="0">
                <a:latin typeface="+mj-lt"/>
                <a:hlinkClick r:id="rId2"/>
              </a:rPr>
              <a:t>Node 20 and Python 3.12 now available on App Service</a:t>
            </a:r>
            <a:endParaRPr lang="en-US" sz="1000" dirty="0">
              <a:latin typeface="+mj-lt"/>
            </a:endParaRPr>
          </a:p>
          <a:p>
            <a:r>
              <a:rPr lang="en-US" sz="1000" b="1" dirty="0">
                <a:latin typeface="+mj-lt"/>
              </a:rPr>
              <a:t>MS announced that App Service now supports apps targeting Node 20 and Python </a:t>
            </a:r>
            <a:r>
              <a:rPr lang="en-US" sz="1000" dirty="0">
                <a:latin typeface="+mj-lt"/>
              </a:rPr>
              <a:t>3.12 across all public regions on Linux App Service Plans.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Attach and VMs to and from Existing Virtual Machine Scale Sets</a:t>
            </a:r>
            <a:endParaRPr lang="en-US" sz="1000" dirty="0"/>
          </a:p>
          <a:p>
            <a:pPr algn="just"/>
            <a:r>
              <a:rPr lang="en-US" sz="1000" b="1" dirty="0"/>
              <a:t>MS announced a possibility to attach a running Virtual Machine (VM) to an existing Virtual Machine Scale Set (VMSS) with no downtime</a:t>
            </a:r>
            <a:r>
              <a:rPr lang="en-US" sz="1000" dirty="0"/>
              <a:t>. VMSS customers can now also detach a VM with minimal to no downtime. Attach and detach actions are available for scale sets with Flexible Orchestration Mode with a Fault Domain Count of 1.</a:t>
            </a:r>
          </a:p>
          <a:p>
            <a:pPr algn="just"/>
            <a:r>
              <a:rPr lang="en-US" sz="1000" dirty="0"/>
              <a:t>Benefits</a:t>
            </a:r>
          </a:p>
          <a:p>
            <a:pPr marL="171450" indent="-171450" algn="just">
              <a:buFont typeface="Arial" panose="020B0604020202020204" pitchFamily="34" charset="0"/>
              <a:buChar char="•"/>
            </a:pPr>
            <a:r>
              <a:rPr lang="en-US" sz="1000" dirty="0"/>
              <a:t>Let Azure do the work: Easily move from a single VM to VMSS Flex and make use of all the benefits that come from scale sets, like </a:t>
            </a:r>
            <a:r>
              <a:rPr lang="en-US" sz="1000" dirty="0" err="1"/>
              <a:t>Autoscale</a:t>
            </a:r>
            <a:r>
              <a:rPr lang="en-US" sz="1000" dirty="0"/>
              <a:t>, Automatic OS Upgrades, Spot Priority Mix, Instance Repairs, and Upgrade Policies.</a:t>
            </a:r>
          </a:p>
          <a:p>
            <a:pPr marL="171450" indent="-171450" algn="just">
              <a:buFont typeface="Arial" panose="020B0604020202020204" pitchFamily="34" charset="0"/>
              <a:buChar char="•"/>
            </a:pPr>
            <a:r>
              <a:rPr lang="en-US" sz="1000" dirty="0"/>
              <a:t>Easily scale: By attaching an existing VM to an existing VMSS Flex, you can grow your Compute architecture without having to rebuild it from scratch. </a:t>
            </a:r>
          </a:p>
          <a:p>
            <a:pPr marL="171450" indent="-171450" algn="just">
              <a:buFont typeface="Arial" panose="020B0604020202020204" pitchFamily="34" charset="0"/>
              <a:buChar char="•"/>
            </a:pPr>
            <a:r>
              <a:rPr lang="en-US" sz="1000" dirty="0"/>
              <a:t>No downtime: You can attach running VMs to a scale set with no downtime, thereby creating a frictionless experience to make use of scale sets.</a:t>
            </a:r>
          </a:p>
          <a:p>
            <a:pPr marL="171450" indent="-171450" algn="just">
              <a:buFont typeface="Arial" panose="020B0604020202020204" pitchFamily="34" charset="0"/>
              <a:buChar char="•"/>
            </a:pPr>
            <a:r>
              <a:rPr lang="en-US" sz="1000" dirty="0"/>
              <a:t>Isolation: Should you need more detailed troubleshooting of a VM, you can now detach the VM to isolate it from the scale set. </a:t>
            </a:r>
          </a:p>
        </p:txBody>
      </p:sp>
    </p:spTree>
    <p:extLst>
      <p:ext uri="{BB962C8B-B14F-4D97-AF65-F5344CB8AC3E}">
        <p14:creationId xmlns:p14="http://schemas.microsoft.com/office/powerpoint/2010/main" val="314453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900" dirty="0">
                <a:hlinkClick r:id="rId2"/>
              </a:rPr>
              <a:t>Azure Logic Apps workflow assistant in public preview</a:t>
            </a:r>
            <a:endParaRPr lang="en-US" sz="900" dirty="0"/>
          </a:p>
          <a:p>
            <a:pPr algn="just"/>
            <a:r>
              <a:rPr lang="en-US" sz="900" dirty="0"/>
              <a:t>Bringing the power of </a:t>
            </a:r>
            <a:r>
              <a:rPr lang="en-US" sz="900" b="1" dirty="0"/>
              <a:t>AI to Azure Logic Apps for the</a:t>
            </a:r>
            <a:r>
              <a:rPr lang="en-US" sz="900" dirty="0"/>
              <a:t> first time, this workflow assistant answers any questions you have about Azure Logic Apps from directly within the designer. Currently in public preview, this chat interface provides access to Azure Logic Apps documentation and best practices without requiring to navigate documentation or search online forums.  </a:t>
            </a:r>
          </a:p>
          <a:p>
            <a:pPr algn="just"/>
            <a:r>
              <a:rPr lang="en-US" sz="900" dirty="0"/>
              <a:t>By harnessing </a:t>
            </a:r>
            <a:r>
              <a:rPr lang="en-US" sz="900" b="1" dirty="0"/>
              <a:t>Azure OpenAI and ChatGPT, the workflow assistant queries diverse knowledge sources related to Azure Logic Apps</a:t>
            </a:r>
            <a:r>
              <a:rPr lang="en-US" sz="900" dirty="0"/>
              <a:t>, including Microsoft Learn, connector schemas, and tech community blogs, which are processed into a vectorized format and made accessible through a backend system. </a:t>
            </a:r>
          </a:p>
          <a:p>
            <a:pPr algn="just"/>
            <a:r>
              <a:rPr lang="en-US" sz="900" dirty="0"/>
              <a:t>Azure Logic Apps workflow can help with: </a:t>
            </a:r>
          </a:p>
          <a:p>
            <a:pPr marL="171450" indent="-171450" algn="just">
              <a:buFont typeface="Arial" panose="020B0604020202020204" pitchFamily="34" charset="0"/>
              <a:buChar char="•"/>
            </a:pPr>
            <a:r>
              <a:rPr lang="en-US" sz="900" dirty="0"/>
              <a:t>Describe workflows built by other developers on shared workflows </a:t>
            </a:r>
          </a:p>
          <a:p>
            <a:pPr marL="171450" indent="-171450" algn="just">
              <a:buFont typeface="Arial" panose="020B0604020202020204" pitchFamily="34" charset="0"/>
              <a:buChar char="•"/>
            </a:pPr>
            <a:r>
              <a:rPr lang="en-US" sz="900" dirty="0"/>
              <a:t>Recommend and compare connectors from the over 1,000 options in Azure Logic Apps, as well as best practices for their use  </a:t>
            </a:r>
          </a:p>
          <a:p>
            <a:pPr marL="171450" indent="-171450" algn="just">
              <a:buFont typeface="Arial" panose="020B0604020202020204" pitchFamily="34" charset="0"/>
              <a:buChar char="•"/>
            </a:pPr>
            <a:r>
              <a:rPr lang="en-US" sz="900" dirty="0"/>
              <a:t>Recommend patterns for workflows and integration applications, with responses that you can leverage for error handling, testing, and other optimizations </a:t>
            </a:r>
          </a:p>
          <a:p>
            <a:pPr marL="171450" indent="-171450" algn="just">
              <a:buFont typeface="Arial" panose="020B0604020202020204" pitchFamily="34" charset="0"/>
              <a:buChar char="•"/>
            </a:pPr>
            <a:r>
              <a:rPr lang="en-US" sz="900" dirty="0"/>
              <a:t>Provide step-by-step guidance on how to build workflows based on scenarios, including connectors to use, how to configure them and how to process the data </a:t>
            </a:r>
          </a:p>
          <a:p>
            <a:pPr marL="171450" indent="-171450" algn="just">
              <a:buFont typeface="Arial" panose="020B0604020202020204" pitchFamily="34" charset="0"/>
              <a:buChar char="•"/>
            </a:pPr>
            <a:r>
              <a:rPr lang="en-US" sz="900" dirty="0"/>
              <a:t>Offer contextual responses based on your workflow, allowing you to ask specific questions on how to do accomplish something in the context of an action </a:t>
            </a:r>
          </a:p>
        </p:txBody>
      </p:sp>
      <p:pic>
        <p:nvPicPr>
          <p:cNvPr id="6146" name="Picture 2" descr="Screenshot shows Azure portal, Standard logic app with workflow designer opened, and workflow toolbar with Assistant selected.">
            <a:extLst>
              <a:ext uri="{FF2B5EF4-FFF2-40B4-BE49-F238E27FC236}">
                <a16:creationId xmlns:a16="http://schemas.microsoft.com/office/drawing/2014/main" id="{C39542F5-4A6F-9A04-1AE0-07D60EDE9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55080"/>
            <a:ext cx="42862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shows Azure portal, Standard workflow designer, and open workflow assistant pane.">
            <a:extLst>
              <a:ext uri="{FF2B5EF4-FFF2-40B4-BE49-F238E27FC236}">
                <a16:creationId xmlns:a16="http://schemas.microsoft.com/office/drawing/2014/main" id="{CBB1C0F5-14EA-0F43-C6CD-FF96E0D6E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923" y="2395246"/>
            <a:ext cx="4390332" cy="227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34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Public preview: ExpressRoute Seamless Gateway Migration</a:t>
            </a:r>
            <a:endParaRPr lang="en-US" sz="1000" dirty="0">
              <a:latin typeface="+mj-lt"/>
            </a:endParaRPr>
          </a:p>
          <a:p>
            <a:pPr algn="just"/>
            <a:r>
              <a:rPr lang="en-US" sz="1000" dirty="0">
                <a:latin typeface="+mj-lt"/>
              </a:rPr>
              <a:t>ExpressRoute customers </a:t>
            </a:r>
            <a:r>
              <a:rPr lang="en-US" sz="1000" b="1" dirty="0">
                <a:latin typeface="+mj-lt"/>
              </a:rPr>
              <a:t>can now seamlessly migrate from a non-availability zone to an Availability-zone (AZ) enabled Gateway SKU</a:t>
            </a:r>
            <a:r>
              <a:rPr lang="en-US" sz="1000" dirty="0">
                <a:latin typeface="+mj-lt"/>
              </a:rPr>
              <a:t>.</a:t>
            </a:r>
          </a:p>
          <a:p>
            <a:pPr algn="just"/>
            <a:r>
              <a:rPr lang="en-US" sz="1000" dirty="0">
                <a:latin typeface="+mj-lt"/>
              </a:rPr>
              <a:t>Previously, customers were required to </a:t>
            </a:r>
            <a:r>
              <a:rPr lang="en-US" sz="1000" b="1" dirty="0">
                <a:latin typeface="+mj-lt"/>
              </a:rPr>
              <a:t>dismantle their existing gateway prior to setting up a new one</a:t>
            </a:r>
            <a:r>
              <a:rPr lang="en-US" sz="1000" dirty="0">
                <a:latin typeface="+mj-lt"/>
              </a:rPr>
              <a:t>. However, this feature provides a guided experience to seamlessly migrate circuit connections without needing to delete and recreate a new gateway. There are two cases</a:t>
            </a:r>
          </a:p>
          <a:p>
            <a:pPr marL="171450" indent="-171450" algn="just">
              <a:buFont typeface="Arial" panose="020B0604020202020204" pitchFamily="34" charset="0"/>
              <a:buChar char="•"/>
            </a:pPr>
            <a:r>
              <a:rPr lang="en-US" sz="1000" dirty="0">
                <a:latin typeface="+mj-lt"/>
              </a:rPr>
              <a:t>Increase the performance and capacity :</a:t>
            </a:r>
          </a:p>
          <a:p>
            <a:pPr marL="514350" lvl="1" indent="-171450" algn="just">
              <a:buFont typeface="Arial" panose="020B0604020202020204" pitchFamily="34" charset="0"/>
              <a:buChar char="•"/>
            </a:pPr>
            <a:r>
              <a:rPr lang="en-US" sz="1000" dirty="0">
                <a:latin typeface="+mj-lt"/>
              </a:rPr>
              <a:t>Standard to </a:t>
            </a:r>
            <a:r>
              <a:rPr lang="en-US" sz="1000" dirty="0" err="1">
                <a:latin typeface="+mj-lt"/>
              </a:rPr>
              <a:t>HighPerformance</a:t>
            </a:r>
            <a:endParaRPr lang="en-US" sz="1000" dirty="0">
              <a:latin typeface="+mj-lt"/>
            </a:endParaRPr>
          </a:p>
          <a:p>
            <a:pPr marL="514350" lvl="1" indent="-171450" algn="just">
              <a:buFont typeface="Arial" panose="020B0604020202020204" pitchFamily="34" charset="0"/>
              <a:buChar char="•"/>
            </a:pPr>
            <a:r>
              <a:rPr lang="en-US" sz="1000" dirty="0">
                <a:latin typeface="+mj-lt"/>
              </a:rPr>
              <a:t>Standard to </a:t>
            </a:r>
            <a:r>
              <a:rPr lang="en-US" sz="1000" dirty="0" err="1">
                <a:latin typeface="+mj-lt"/>
              </a:rPr>
              <a:t>UltraPerformance</a:t>
            </a:r>
            <a:endParaRPr lang="en-US" sz="1000" dirty="0">
              <a:latin typeface="+mj-lt"/>
            </a:endParaRPr>
          </a:p>
          <a:p>
            <a:pPr marL="514350" lvl="1" indent="-171450" algn="just">
              <a:buFont typeface="Arial" panose="020B0604020202020204" pitchFamily="34" charset="0"/>
              <a:buChar char="•"/>
            </a:pPr>
            <a:r>
              <a:rPr lang="en-US" sz="1000" dirty="0">
                <a:latin typeface="+mj-lt"/>
              </a:rPr>
              <a:t>ErGw1Az to ErGw2Az</a:t>
            </a:r>
          </a:p>
          <a:p>
            <a:pPr marL="514350" lvl="1" indent="-171450" algn="just">
              <a:buFont typeface="Arial" panose="020B0604020202020204" pitchFamily="34" charset="0"/>
              <a:buChar char="•"/>
            </a:pPr>
            <a:r>
              <a:rPr lang="en-US" sz="1000" dirty="0">
                <a:latin typeface="+mj-lt"/>
              </a:rPr>
              <a:t>ErGw1Az to ErGw3Az</a:t>
            </a:r>
          </a:p>
          <a:p>
            <a:pPr marL="514350" lvl="1" indent="-171450" algn="just">
              <a:buFont typeface="Arial" panose="020B0604020202020204" pitchFamily="34" charset="0"/>
              <a:buChar char="•"/>
            </a:pPr>
            <a:r>
              <a:rPr lang="en-US" sz="1000" dirty="0">
                <a:latin typeface="+mj-lt"/>
              </a:rPr>
              <a:t>ErGw2Az to ErGw3Az</a:t>
            </a:r>
          </a:p>
          <a:p>
            <a:pPr marL="514350" lvl="1" indent="-171450" algn="just">
              <a:buFont typeface="Arial" panose="020B0604020202020204" pitchFamily="34" charset="0"/>
              <a:buChar char="•"/>
            </a:pPr>
            <a:r>
              <a:rPr lang="en-US" sz="1000" dirty="0">
                <a:latin typeface="+mj-lt"/>
              </a:rPr>
              <a:t>Default to Standard</a:t>
            </a:r>
          </a:p>
          <a:p>
            <a:pPr marL="171450" indent="-171450" algn="just">
              <a:buFont typeface="Arial" panose="020B0604020202020204" pitchFamily="34" charset="0"/>
              <a:buChar char="•"/>
            </a:pPr>
            <a:r>
              <a:rPr lang="en-US" sz="1000" dirty="0">
                <a:latin typeface="+mj-lt"/>
              </a:rPr>
              <a:t>Reduce the capacity and performance </a:t>
            </a:r>
          </a:p>
          <a:p>
            <a:pPr marL="514350" lvl="1" indent="-171450" algn="just">
              <a:buFont typeface="Arial" panose="020B0604020202020204" pitchFamily="34" charset="0"/>
              <a:buChar char="•"/>
            </a:pPr>
            <a:r>
              <a:rPr lang="en-US" sz="1000" dirty="0" err="1">
                <a:latin typeface="+mj-lt"/>
              </a:rPr>
              <a:t>HighPerformance</a:t>
            </a:r>
            <a:r>
              <a:rPr lang="en-US" sz="1000" dirty="0">
                <a:latin typeface="+mj-lt"/>
              </a:rPr>
              <a:t> to Standard</a:t>
            </a:r>
          </a:p>
          <a:p>
            <a:pPr marL="514350" lvl="1" indent="-171450" algn="just">
              <a:buFont typeface="Arial" panose="020B0604020202020204" pitchFamily="34" charset="0"/>
              <a:buChar char="•"/>
            </a:pPr>
            <a:r>
              <a:rPr lang="en-US" sz="1000" dirty="0">
                <a:latin typeface="+mj-lt"/>
              </a:rPr>
              <a:t>ErGw2Az to ErGw1Az</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Networking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Enabling Rate Limiting on ExpressRoute Direct Circuits</a:t>
            </a:r>
            <a:endParaRPr lang="en-US" sz="1000" dirty="0"/>
          </a:p>
          <a:p>
            <a:pPr algn="just"/>
            <a:r>
              <a:rPr lang="en-US" sz="1000" dirty="0"/>
              <a:t>With ExpressRoute Direct, it is possible to enable </a:t>
            </a:r>
            <a:r>
              <a:rPr lang="en-US" sz="1000" b="1" dirty="0"/>
              <a:t>rate-limiting for circuit to match the traffic volume with the configured bandwidth rate</a:t>
            </a:r>
            <a:r>
              <a:rPr lang="en-US" sz="1000" dirty="0"/>
              <a:t>. This allows to manage the traffic flow between on-premises network and Azure over the ExpressRoute circuit. </a:t>
            </a:r>
            <a:r>
              <a:rPr lang="en-US" sz="1000" b="1" dirty="0"/>
              <a:t>Rate-limiting helps avoid network congestion, optimize port bandwidth usage and costs, and ensure consistent service quality</a:t>
            </a:r>
            <a:r>
              <a:rPr lang="en-US" sz="1000" dirty="0"/>
              <a:t>.</a:t>
            </a:r>
          </a:p>
          <a:p>
            <a:pPr algn="just"/>
            <a:r>
              <a:rPr lang="en-US" sz="1000" dirty="0"/>
              <a:t>Without this feature, or with rate-limiting disabled, the traffic over a circuit can exceed the configured bandwidth and reach the port bandwidth limit. This can affect the performance and reliability of network.</a:t>
            </a:r>
          </a:p>
          <a:p>
            <a:pPr algn="just"/>
            <a:r>
              <a:rPr lang="en-US" sz="1000" dirty="0"/>
              <a:t>It is possible to enable rate-limiting for each circuit individually, giving the flexibility to prioritize some circuits over others within direct port. It is possible to enable this feature during or after the creation of the ExpressRoute Direct circuit.</a:t>
            </a:r>
          </a:p>
        </p:txBody>
      </p:sp>
    </p:spTree>
    <p:extLst>
      <p:ext uri="{BB962C8B-B14F-4D97-AF65-F5344CB8AC3E}">
        <p14:creationId xmlns:p14="http://schemas.microsoft.com/office/powerpoint/2010/main" val="365858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General Availability of Application Insights Enhancements for Azure Logic Apps (standard)</a:t>
            </a:r>
            <a:endParaRPr lang="en-US" sz="1000" dirty="0">
              <a:latin typeface="+mj-lt"/>
            </a:endParaRPr>
          </a:p>
          <a:p>
            <a:pPr algn="just"/>
            <a:r>
              <a:rPr lang="en-US" sz="1000" dirty="0">
                <a:latin typeface="+mj-lt"/>
              </a:rPr>
              <a:t>MS announced the general availability of</a:t>
            </a:r>
            <a:r>
              <a:rPr lang="en-US" sz="1000" b="1" dirty="0">
                <a:latin typeface="+mj-lt"/>
              </a:rPr>
              <a:t> Application Insights Enhancements for Azure Logic Apps (standard). </a:t>
            </a:r>
            <a:r>
              <a:rPr lang="en-US" sz="1000" dirty="0">
                <a:latin typeface="+mj-lt"/>
              </a:rPr>
              <a:t>This new capability gives a simplified experience for discovering insights about Logic App workflows and more control over filtering events at the source and reducing storage costs. </a:t>
            </a:r>
          </a:p>
          <a:p>
            <a:pPr algn="just"/>
            <a:r>
              <a:rPr lang="en-US" sz="1000" b="1" dirty="0">
                <a:latin typeface="+mj-lt"/>
              </a:rPr>
              <a:t>Existing Logic Apps will continue to use the v1 schema</a:t>
            </a:r>
            <a:r>
              <a:rPr lang="en-US" sz="1000" dirty="0">
                <a:latin typeface="+mj-lt"/>
              </a:rPr>
              <a:t>. By enabling this new schema, also referred to as v2, data will be emitted using a new schema. This means that if you have built custom reports that use the v1 schema, you will need to update those reports to take advantage of the new data structures.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Azure Logic Apps Standard VS Code Extension Installation Enhancements in public preview</a:t>
            </a:r>
            <a:endParaRPr lang="en-US" sz="1000" dirty="0"/>
          </a:p>
          <a:p>
            <a:pPr algn="just"/>
            <a:r>
              <a:rPr lang="en-US" sz="1000" dirty="0"/>
              <a:t>Azure Logic Apps Standard empowers developers to build workflows locally using a VS Code Extension that closely mirrors the online experience provided within the portal. This enhancement bridges the gap between the development of Azure Logic Apps Standard workflows and the familiar tools and processes that developers and integration specialists are accustomed to. And now, we are simplifying the onboarding process, eliminating a series of prerequisites that were previously required before developers could dive into this experience. </a:t>
            </a:r>
          </a:p>
          <a:p>
            <a:pPr algn="just"/>
            <a:r>
              <a:rPr lang="en-US" sz="1000" dirty="0"/>
              <a:t>Currently, in public preview </a:t>
            </a:r>
            <a:r>
              <a:rPr lang="en-US" sz="1000" b="1" dirty="0"/>
              <a:t>starting from version 2.80.0, the installation process of the VS Code Extension for Azure Logic Apps Standard will be significantly simplified. </a:t>
            </a:r>
            <a:r>
              <a:rPr lang="en-US" sz="1000" dirty="0"/>
              <a:t>The extension will automatically identify and install any required dependencies, such as other extensions or frameworks. This will also encompass all the necessary extensions, including the C# extension essential for debugging. </a:t>
            </a:r>
          </a:p>
        </p:txBody>
      </p:sp>
    </p:spTree>
    <p:extLst>
      <p:ext uri="{BB962C8B-B14F-4D97-AF65-F5344CB8AC3E}">
        <p14:creationId xmlns:p14="http://schemas.microsoft.com/office/powerpoint/2010/main" val="298074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General Availability of Azure Logic Apps' New Data Mapper for Visual Studio Code</a:t>
            </a:r>
            <a:endParaRPr lang="en-US" sz="1000" dirty="0">
              <a:latin typeface="+mj-lt"/>
            </a:endParaRPr>
          </a:p>
          <a:p>
            <a:pPr algn="just"/>
            <a:r>
              <a:rPr lang="en-US" sz="1000" b="1" dirty="0">
                <a:latin typeface="+mj-lt"/>
              </a:rPr>
              <a:t>Data Mapper is Azure Logic Apps' </a:t>
            </a:r>
            <a:r>
              <a:rPr lang="en-US" sz="1000" dirty="0">
                <a:latin typeface="+mj-lt"/>
              </a:rPr>
              <a:t>new visual data transformation tool. Now, in general availability, as a Visual Studio Code extension, it can create and edit maps between source and target schemas. In order to exchange messages between different XML or JSON formats in an Azure Logic Apps workflow—especially when the source and target schemas have different structures—the data must be transformed from one format to another. Data Mapper serves this purpose by helping you visually create these mappings while also handling transformations in a singular tool.  </a:t>
            </a:r>
          </a:p>
          <a:p>
            <a:pPr algn="just"/>
            <a:r>
              <a:rPr lang="en-US" sz="1000" dirty="0">
                <a:latin typeface="+mj-lt"/>
              </a:rPr>
              <a:t>Data Mapper provides a modernized experience for XSLT authoring and transformation that includes drag and drop gestures, a prebuilt functions library, and manual testing. You can use the extension to create maps for XML to XML, JSON to JSON, XML to JSON, and JSON to XML transformations. Once created, these maps can be called from workflows in your logic app project in both Visual Studio Code and deployed to Azure.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Announcing general availability of .NET Framework Custom Code for Azure Logic Apps (standard)</a:t>
            </a:r>
            <a:endParaRPr lang="en-US" sz="1000" dirty="0"/>
          </a:p>
          <a:p>
            <a:pPr algn="just"/>
            <a:r>
              <a:rPr lang="en-US" sz="1000" b="1" dirty="0"/>
              <a:t>MS announced the general availability of .NET Framework Custom Code for Azure Logic Apps (standard).</a:t>
            </a:r>
            <a:r>
              <a:rPr lang="en-US" sz="1000" dirty="0"/>
              <a:t> This capability allows customers to extend their low-code solutions with the power of custom code. </a:t>
            </a:r>
          </a:p>
          <a:p>
            <a:pPr algn="just"/>
            <a:r>
              <a:rPr lang="en-US" sz="1000" dirty="0"/>
              <a:t>In addition, this new capability provides the following benefits: </a:t>
            </a:r>
          </a:p>
          <a:p>
            <a:pPr marL="171450" indent="-171450" algn="just">
              <a:buFont typeface="Arial" panose="020B0604020202020204" pitchFamily="34" charset="0"/>
              <a:buChar char="•"/>
            </a:pPr>
            <a:r>
              <a:rPr lang="en-US" sz="1000" dirty="0"/>
              <a:t>A no-cliffs extensibility capability to our low-code offering, giving developers the flexibility and control needed to solve the toughest integration problems </a:t>
            </a:r>
          </a:p>
          <a:p>
            <a:pPr marL="171450" indent="-171450" algn="just">
              <a:buFont typeface="Arial" panose="020B0604020202020204" pitchFamily="34" charset="0"/>
              <a:buChar char="•"/>
            </a:pPr>
            <a:r>
              <a:rPr lang="en-US" sz="1000" dirty="0"/>
              <a:t>No additional service plans required, deploy your custom code alongside your workflows </a:t>
            </a:r>
          </a:p>
          <a:p>
            <a:pPr marL="171450" indent="-171450" algn="just">
              <a:buFont typeface="Arial" panose="020B0604020202020204" pitchFamily="34" charset="0"/>
              <a:buChar char="•"/>
            </a:pPr>
            <a:r>
              <a:rPr lang="en-US" sz="1000" dirty="0"/>
              <a:t>A local debug experience, in VS Code, which allows you to step through your workflows and code in the same debugging session </a:t>
            </a:r>
          </a:p>
          <a:p>
            <a:pPr marL="171450" indent="-171450" algn="just">
              <a:buFont typeface="Arial" panose="020B0604020202020204" pitchFamily="34" charset="0"/>
              <a:buChar char="•"/>
            </a:pPr>
            <a:r>
              <a:rPr lang="en-US" sz="1000" dirty="0"/>
              <a:t>Support for BizTalk migration scenarios, allowing customers to lift and shift their custom .NET Framework investments from on-premises to the cloud </a:t>
            </a:r>
          </a:p>
        </p:txBody>
      </p:sp>
    </p:spTree>
    <p:extLst>
      <p:ext uri="{BB962C8B-B14F-4D97-AF65-F5344CB8AC3E}">
        <p14:creationId xmlns:p14="http://schemas.microsoft.com/office/powerpoint/2010/main" val="407078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0"/>
            <a:ext cx="4365038" cy="1642793"/>
          </a:xfrm>
        </p:spPr>
        <p:txBody>
          <a:bodyPr/>
          <a:lstStyle/>
          <a:p>
            <a:pPr algn="just"/>
            <a:r>
              <a:rPr lang="en-US" sz="1000" dirty="0">
                <a:latin typeface="+mj-lt"/>
                <a:hlinkClick r:id="rId2"/>
              </a:rPr>
              <a:t>Generally available: Azure Container Apps Landing Zone Accelerator</a:t>
            </a:r>
            <a:endParaRPr lang="en-US" sz="1000" dirty="0">
              <a:latin typeface="+mj-lt"/>
            </a:endParaRPr>
          </a:p>
          <a:p>
            <a:pPr algn="just"/>
            <a:r>
              <a:rPr lang="en-US" sz="1000" b="1" dirty="0">
                <a:latin typeface="+mj-lt"/>
              </a:rPr>
              <a:t>Azure Container Apps Landing Zone Accelerator is now generally available </a:t>
            </a:r>
            <a:r>
              <a:rPr lang="en-US" sz="1000" dirty="0">
                <a:latin typeface="+mj-lt"/>
              </a:rPr>
              <a:t>with the latest workload profiles and Container Apps Jobs resources. With Azure Container Apps landing zone accelerator, it is possible to build a production grade secured infrastructure at an enterprise scale to deploy fully managed, cloud-native apps and microservices.</a:t>
            </a:r>
          </a:p>
          <a:p>
            <a:pPr algn="just"/>
            <a:r>
              <a:rPr lang="en-US" sz="1000" dirty="0">
                <a:latin typeface="+mj-lt"/>
              </a:rPr>
              <a:t>Landing zone accelerators provide architectural guidance, reference architecture, reference implementations and automation packaged to deploy workload platforms on Azure at scale.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3027749"/>
          </a:xfrm>
        </p:spPr>
        <p:txBody>
          <a:bodyPr/>
          <a:lstStyle/>
          <a:p>
            <a:pPr algn="just"/>
            <a:r>
              <a:rPr lang="en-US" sz="1000" dirty="0">
                <a:hlinkClick r:id="rId3"/>
              </a:rPr>
              <a:t>Public preview: Vector database add-ons for Azure Container Apps</a:t>
            </a:r>
            <a:endParaRPr lang="en-US" sz="1000" dirty="0"/>
          </a:p>
          <a:p>
            <a:pPr algn="just"/>
            <a:r>
              <a:rPr lang="en-US" sz="1000" dirty="0"/>
              <a:t>Azure Container Apps is providing add-ons for three of the most popular opensource vector database variants, namely </a:t>
            </a:r>
            <a:r>
              <a:rPr lang="en-US" sz="1000" dirty="0" err="1"/>
              <a:t>Qdrant</a:t>
            </a:r>
            <a:r>
              <a:rPr lang="en-US" sz="1000" dirty="0"/>
              <a:t>, Milvus and </a:t>
            </a:r>
            <a:r>
              <a:rPr lang="en-US" sz="1000" dirty="0" err="1"/>
              <a:t>Weaviate</a:t>
            </a:r>
            <a:r>
              <a:rPr lang="en-US" sz="1000" dirty="0"/>
              <a:t>, to get started quickly and try out innovative use cases before going into production.  </a:t>
            </a:r>
          </a:p>
          <a:p>
            <a:pPr algn="just"/>
            <a:r>
              <a:rPr lang="en-US" sz="1000" dirty="0"/>
              <a:t>With the native </a:t>
            </a:r>
            <a:r>
              <a:rPr lang="en-US" sz="1000" b="1" dirty="0"/>
              <a:t>Azure Container Apps integration, and its scale to zero </a:t>
            </a:r>
            <a:r>
              <a:rPr lang="en-US" sz="1000" dirty="0"/>
              <a:t>capabilities, these add-ons </a:t>
            </a:r>
            <a:r>
              <a:rPr lang="en-US" sz="1000" b="1" dirty="0"/>
              <a:t>make it fast, easy, and affordable to try things out.</a:t>
            </a:r>
          </a:p>
          <a:p>
            <a:pPr algn="just"/>
            <a:r>
              <a:rPr lang="en-US" sz="1000" dirty="0">
                <a:hlinkClick r:id="rId4"/>
              </a:rPr>
              <a:t>Public preview: Policy-driven resiliency in Azure Container Apps</a:t>
            </a:r>
            <a:endParaRPr lang="en-US" sz="1000" dirty="0"/>
          </a:p>
          <a:p>
            <a:pPr algn="just"/>
            <a:r>
              <a:rPr lang="en-US" sz="1000" dirty="0"/>
              <a:t>The new resiliency </a:t>
            </a:r>
            <a:r>
              <a:rPr lang="en-US" sz="1000" b="1" dirty="0"/>
              <a:t>feature enables seamlessly recover from service-to-service request and outbound dependency </a:t>
            </a:r>
            <a:r>
              <a:rPr lang="en-US" sz="1000" dirty="0"/>
              <a:t>failures just by adding simple policies. Several policies are built in for retries, back-offs and circuit breakers.  The policies are also customizable to meet unique workload needs.</a:t>
            </a:r>
          </a:p>
          <a:p>
            <a:pPr algn="just"/>
            <a:r>
              <a:rPr lang="en-US" sz="1000" dirty="0"/>
              <a:t>Behind the scenes, the resiliency feature is </a:t>
            </a:r>
            <a:r>
              <a:rPr lang="en-US" sz="1000" b="1" dirty="0"/>
              <a:t>powered by </a:t>
            </a:r>
            <a:r>
              <a:rPr lang="en-US" sz="1000" b="1" dirty="0" err="1"/>
              <a:t>Dapr</a:t>
            </a:r>
            <a:r>
              <a:rPr lang="en-US" sz="1000" b="1" dirty="0"/>
              <a:t> resiliency</a:t>
            </a:r>
            <a:r>
              <a:rPr lang="en-US" sz="1000" dirty="0"/>
              <a:t>, however, it requires no special deployment, coding or knowledge of </a:t>
            </a:r>
            <a:r>
              <a:rPr lang="en-US" sz="1000" dirty="0" err="1"/>
              <a:t>Dapr</a:t>
            </a:r>
            <a:r>
              <a:rPr lang="en-US" sz="1000" dirty="0"/>
              <a:t>. </a:t>
            </a:r>
          </a:p>
        </p:txBody>
      </p:sp>
      <p:pic>
        <p:nvPicPr>
          <p:cNvPr id="8194" name="Picture 2" descr="Diagram demonstrating container app to container app resiliency using a container app's service name.">
            <a:extLst>
              <a:ext uri="{FF2B5EF4-FFF2-40B4-BE49-F238E27FC236}">
                <a16:creationId xmlns:a16="http://schemas.microsoft.com/office/drawing/2014/main" id="{6746785D-CF09-3B01-6E32-40423A50F3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119" y="3744894"/>
            <a:ext cx="2967495" cy="108705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n architecture diagram representing a typical Azure Container Apps architecture.">
            <a:extLst>
              <a:ext uri="{FF2B5EF4-FFF2-40B4-BE49-F238E27FC236}">
                <a16:creationId xmlns:a16="http://schemas.microsoft.com/office/drawing/2014/main" id="{04319304-DEF7-212C-02BE-4EED0069CC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0285" y="2571750"/>
            <a:ext cx="4032534" cy="222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42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Public preview: Dedicated GPU workload profiles</a:t>
            </a:r>
            <a:endParaRPr lang="en-US" sz="1000" dirty="0">
              <a:latin typeface="+mj-lt"/>
            </a:endParaRPr>
          </a:p>
          <a:p>
            <a:pPr algn="just"/>
            <a:r>
              <a:rPr lang="en-US" sz="1000" b="1" dirty="0">
                <a:latin typeface="+mj-lt"/>
              </a:rPr>
              <a:t>GPU workloads are now available in public preview in Azure Container Apps</a:t>
            </a:r>
            <a:r>
              <a:rPr lang="en-US" sz="1000" dirty="0">
                <a:latin typeface="+mj-lt"/>
              </a:rPr>
              <a:t>. Run machine learning models with Azure Container Apps as a target compute platform as you build event driven intelligent applications to train model or derive data driven insights.  </a:t>
            </a:r>
          </a:p>
          <a:p>
            <a:pPr algn="just"/>
            <a:r>
              <a:rPr lang="en-US" sz="1000" b="1" dirty="0">
                <a:latin typeface="+mj-lt"/>
              </a:rPr>
              <a:t>Container Apps support GPU </a:t>
            </a:r>
            <a:r>
              <a:rPr lang="en-US" sz="1000" dirty="0">
                <a:latin typeface="+mj-lt"/>
              </a:rPr>
              <a:t>compute in their dedicated workload profiles to unlock machine learning computing for event driven workloads.  </a:t>
            </a:r>
          </a:p>
          <a:p>
            <a:pPr algn="just"/>
            <a:r>
              <a:rPr lang="en-US" sz="1000" dirty="0">
                <a:latin typeface="+mj-lt"/>
              </a:rPr>
              <a:t>This features allows use of the NC A100 v4 series GPUs that are optimized for real-world Azure Applied AI training and batch inference workloads. GPU workload profiles are offered as part of the Dedicated Plan and only supported in the Workload Profiles type environment. Pricing details are available in the Dedicated plan.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Azure Container Apps adds native support for CNCF </a:t>
            </a:r>
            <a:r>
              <a:rPr lang="en-US" sz="1000" dirty="0" err="1">
                <a:hlinkClick r:id="rId3"/>
              </a:rPr>
              <a:t>Buildpacks</a:t>
            </a:r>
            <a:r>
              <a:rPr lang="en-US" sz="1000" dirty="0">
                <a:hlinkClick r:id="rId3"/>
              </a:rPr>
              <a:t> to automatically containerize your code</a:t>
            </a:r>
            <a:endParaRPr lang="en-US" sz="1000" dirty="0"/>
          </a:p>
          <a:p>
            <a:pPr algn="just"/>
            <a:r>
              <a:rPr lang="en-US" sz="1000" b="1" dirty="0"/>
              <a:t>Cloud build feature, now in public preview, adds support for CNCF </a:t>
            </a:r>
            <a:r>
              <a:rPr lang="en-US" sz="1000" b="1" dirty="0" err="1"/>
              <a:t>Buildpacks</a:t>
            </a:r>
            <a:r>
              <a:rPr lang="en-US" sz="1000" b="1" dirty="0"/>
              <a:t> </a:t>
            </a:r>
            <a:r>
              <a:rPr lang="en-US" sz="1000" dirty="0"/>
              <a:t>to Azure Container Apps. You no longer have the overhead of creating containers for existing or new applications. </a:t>
            </a:r>
          </a:p>
          <a:p>
            <a:pPr algn="just"/>
            <a:r>
              <a:rPr lang="en-US" sz="1000" dirty="0"/>
              <a:t>With this feature, Azure Container Apps </a:t>
            </a:r>
            <a:r>
              <a:rPr lang="en-US" sz="1000" b="1" dirty="0"/>
              <a:t>automatically builds and package the application code for deployment</a:t>
            </a:r>
            <a:r>
              <a:rPr lang="en-US" sz="1000" dirty="0"/>
              <a:t>. Additionally, Container Apps will make it easier to keep these applications patched by providing on-demand patches which can be applied from the client.</a:t>
            </a:r>
          </a:p>
        </p:txBody>
      </p:sp>
    </p:spTree>
    <p:extLst>
      <p:ext uri="{BB962C8B-B14F-4D97-AF65-F5344CB8AC3E}">
        <p14:creationId xmlns:p14="http://schemas.microsoft.com/office/powerpoint/2010/main" val="153618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2386041"/>
          </a:xfrm>
        </p:spPr>
        <p:txBody>
          <a:bodyPr/>
          <a:lstStyle/>
          <a:p>
            <a:pPr algn="just"/>
            <a:r>
              <a:rPr lang="en-US" sz="1000" dirty="0">
                <a:hlinkClick r:id="rId2"/>
              </a:rPr>
              <a:t>GA: Azure Kubernetes Fleet Manager</a:t>
            </a:r>
            <a:endParaRPr lang="en-US" sz="1000" dirty="0"/>
          </a:p>
          <a:p>
            <a:pPr algn="just"/>
            <a:r>
              <a:rPr lang="en-US" sz="1000" b="1" dirty="0"/>
              <a:t>Azure Kubernetes Fleet Manager (Fleet) </a:t>
            </a:r>
            <a:r>
              <a:rPr lang="en-US" sz="1000" dirty="0"/>
              <a:t>enables at-scale management of multiple Azure Kubernetes Service (AKS) clusters. Fleet supports the following scenarios:</a:t>
            </a:r>
          </a:p>
          <a:p>
            <a:pPr marL="171450" indent="-171450" algn="just">
              <a:buFont typeface="Arial" panose="020B0604020202020204" pitchFamily="34" charset="0"/>
              <a:buChar char="•"/>
            </a:pPr>
            <a:r>
              <a:rPr lang="en-US" sz="1000" dirty="0"/>
              <a:t>Create a Fleet resource and group AKS clusters as member clusters.</a:t>
            </a:r>
          </a:p>
          <a:p>
            <a:pPr marL="171450" indent="-171450" algn="just">
              <a:buFont typeface="Arial" panose="020B0604020202020204" pitchFamily="34" charset="0"/>
              <a:buChar char="•"/>
            </a:pPr>
            <a:r>
              <a:rPr lang="en-US" sz="1000" dirty="0"/>
              <a:t>Orchestrate Kubernetes version and node image upgrades across multiple clusters by using update runs, stages, and groups.</a:t>
            </a:r>
          </a:p>
          <a:p>
            <a:pPr marL="171450" indent="-171450" algn="just">
              <a:buFont typeface="Arial" panose="020B0604020202020204" pitchFamily="34" charset="0"/>
              <a:buChar char="•"/>
            </a:pPr>
            <a:r>
              <a:rPr lang="en-US" sz="1000" dirty="0"/>
              <a:t>Create Kubernetes resource objects on the Fleet resource's hub cluster and control their propagation to member clusters (preview).</a:t>
            </a:r>
          </a:p>
          <a:p>
            <a:pPr marL="171450" indent="-171450" algn="just">
              <a:buFont typeface="Arial" panose="020B0604020202020204" pitchFamily="34" charset="0"/>
              <a:buChar char="•"/>
            </a:pPr>
            <a:r>
              <a:rPr lang="en-US" sz="1000" dirty="0"/>
              <a:t>Export and import services between member clusters, and load balance incoming L4 traffic across service endpoints on multiple clusters (preview).</a:t>
            </a:r>
          </a:p>
        </p:txBody>
      </p:sp>
      <p:pic>
        <p:nvPicPr>
          <p:cNvPr id="9218" name="Picture 2" descr="Diagram that shows relationship between Fleet and Azure Kubernetes Service clusters.">
            <a:extLst>
              <a:ext uri="{FF2B5EF4-FFF2-40B4-BE49-F238E27FC236}">
                <a16:creationId xmlns:a16="http://schemas.microsoft.com/office/drawing/2014/main" id="{8219F02F-6E84-4975-ADCA-16C2657E3C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146" y="3241121"/>
            <a:ext cx="2942860" cy="165564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1">
            <a:extLst>
              <a:ext uri="{FF2B5EF4-FFF2-40B4-BE49-F238E27FC236}">
                <a16:creationId xmlns:a16="http://schemas.microsoft.com/office/drawing/2014/main" id="{8B11CDD5-002C-3227-42EC-DD8C76BEA437}"/>
              </a:ext>
            </a:extLst>
          </p:cNvPr>
          <p:cNvSpPr>
            <a:spLocks noGrp="1"/>
          </p:cNvSpPr>
          <p:nvPr>
            <p:ph type="body" sz="quarter" idx="10"/>
          </p:nvPr>
        </p:nvSpPr>
        <p:spPr>
          <a:xfrm>
            <a:off x="4522462" y="855079"/>
            <a:ext cx="4365038" cy="2248339"/>
          </a:xfrm>
        </p:spPr>
        <p:txBody>
          <a:bodyPr/>
          <a:lstStyle/>
          <a:p>
            <a:r>
              <a:rPr lang="en-US" sz="1000" dirty="0">
                <a:latin typeface="+mj-lt"/>
                <a:hlinkClick r:id="rId4"/>
              </a:rPr>
              <a:t>Public preview: Confidential containers on Azure Kubernetes Service (AKS)</a:t>
            </a:r>
            <a:endParaRPr lang="en-US" sz="1000" dirty="0">
              <a:latin typeface="+mj-lt"/>
            </a:endParaRPr>
          </a:p>
          <a:p>
            <a:r>
              <a:rPr lang="en-US" sz="1000" b="1" dirty="0">
                <a:latin typeface="+mj-lt"/>
              </a:rPr>
              <a:t>Confidential containers on Azure Kubernetes Service (AKS)</a:t>
            </a:r>
            <a:r>
              <a:rPr lang="en-US" sz="1000" dirty="0">
                <a:latin typeface="+mj-lt"/>
              </a:rPr>
              <a:t>, leveraging the Kata confidential containers open-source project, is now in public preview.  It enables to run individual pods in their own trusted execution environment (TEE) with hardware-based confidentiality and integrity protections for your container workloads while in use in memory. </a:t>
            </a:r>
          </a:p>
          <a:p>
            <a:r>
              <a:rPr lang="en-US" sz="1000" dirty="0">
                <a:latin typeface="+mj-lt"/>
              </a:rPr>
              <a:t>Confidential containers on AKS is supported as a new SKU that you can select when deploying your workload and will provide you with the following benefits for workloads processing highly sensitive data: </a:t>
            </a:r>
          </a:p>
        </p:txBody>
      </p:sp>
      <p:pic>
        <p:nvPicPr>
          <p:cNvPr id="9220" name="Picture 4" descr="thumbnail image 2 of blog post titled &#10; &#10; &#10;  &#10; &#10; &#10; &#10;    &#10;  &#10;   &#10;    &#10;      &#10;       Public preview: Confidential containers on AKS&#10;       &#10;      &#10;     &#10;   &#10;  &#10; &#10;   &#10; &#10; &#10; &#10; &#10; &#10;">
            <a:extLst>
              <a:ext uri="{FF2B5EF4-FFF2-40B4-BE49-F238E27FC236}">
                <a16:creationId xmlns:a16="http://schemas.microsoft.com/office/drawing/2014/main" id="{CFACC25D-9F49-AAFF-DFD9-6F91F6FFFB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2672" y="3241121"/>
            <a:ext cx="3924617" cy="170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75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Announcing Conversational Diagnostics (Preview) on Windows App Services</a:t>
            </a:r>
            <a:endParaRPr lang="en-US" sz="1000" dirty="0"/>
          </a:p>
          <a:p>
            <a:pPr algn="just"/>
            <a:r>
              <a:rPr lang="en-US" sz="1000" b="1" dirty="0"/>
              <a:t>MS announced the Conversational Diagnostics (Preview), </a:t>
            </a:r>
            <a:r>
              <a:rPr lang="en-US" sz="1000" dirty="0"/>
              <a:t>a new feature in Windows App Services that leverages the powerful capabilities of OpenAI to take problem-solving to the next level. With this feature, can engage in a conversational dialogue to accurately identify the issue with Windows Web Apps, and receive a clear set of solutions, documentation, and diagnostics to help resolve the issue.</a:t>
            </a:r>
          </a:p>
        </p:txBody>
      </p:sp>
    </p:spTree>
    <p:extLst>
      <p:ext uri="{BB962C8B-B14F-4D97-AF65-F5344CB8AC3E}">
        <p14:creationId xmlns:p14="http://schemas.microsoft.com/office/powerpoint/2010/main" val="294033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Storage &amp; Data</a:t>
            </a:r>
          </a:p>
        </p:txBody>
      </p:sp>
    </p:spTree>
    <p:extLst>
      <p:ext uri="{BB962C8B-B14F-4D97-AF65-F5344CB8AC3E}">
        <p14:creationId xmlns:p14="http://schemas.microsoft.com/office/powerpoint/2010/main" val="2188140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Storage &amp; Data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GA: Ultra Disk performance updates</a:t>
            </a:r>
            <a:endParaRPr lang="en-US" sz="1000" dirty="0"/>
          </a:p>
          <a:p>
            <a:pPr algn="just"/>
            <a:r>
              <a:rPr lang="en-US" sz="1000" dirty="0"/>
              <a:t>The maximum provisioned IOPS and provisioned throughput on </a:t>
            </a:r>
            <a:r>
              <a:rPr lang="en-US" sz="1000" b="1" dirty="0"/>
              <a:t>Azure Ultra Disk Storage is increased to 400,000 IOPS and 10,000 MB/s per disk</a:t>
            </a:r>
            <a:r>
              <a:rPr lang="en-US" sz="1000" dirty="0"/>
              <a:t>. A single Ultra Disk can achieve the maximum IOPS and throughput of the largest Azure Virtual Machines (VMs), reducing the complexity of managing multiple disks striped together. The increased performance can also be leveraged by multiple Azure VMs when the Ultra Disk is configured as a shared disk.</a:t>
            </a:r>
          </a:p>
        </p:txBody>
      </p:sp>
      <p:sp>
        <p:nvSpPr>
          <p:cNvPr id="2" name="Text Placeholder 13">
            <a:extLst>
              <a:ext uri="{FF2B5EF4-FFF2-40B4-BE49-F238E27FC236}">
                <a16:creationId xmlns:a16="http://schemas.microsoft.com/office/drawing/2014/main" id="{AD94959B-1AF2-985C-93D0-00A1089E6DC5}"/>
              </a:ext>
            </a:extLst>
          </p:cNvPr>
          <p:cNvSpPr txBox="1">
            <a:spLocks/>
          </p:cNvSpPr>
          <p:nvPr/>
        </p:nvSpPr>
        <p:spPr>
          <a:xfrm>
            <a:off x="4637809" y="855080"/>
            <a:ext cx="3955312" cy="377406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495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3"/>
              </a:rPr>
              <a:t>Azure Container Storage is now available with Azure Linux container host</a:t>
            </a:r>
            <a:endParaRPr lang="en-US" sz="1000" dirty="0"/>
          </a:p>
          <a:p>
            <a:pPr algn="just"/>
            <a:r>
              <a:rPr lang="en-US" sz="1000" b="1" dirty="0"/>
              <a:t>Azure Container Storage in preview, </a:t>
            </a:r>
            <a:r>
              <a:rPr lang="en-US" sz="1000" dirty="0"/>
              <a:t>provides highly scalable, cost-effective volumes for production-scale stateful container applications seamlessly via Azure Kubernetes Service (AKS) CLI. It is now possible to leverage Azure Container Storage with AKS clusters or </a:t>
            </a:r>
            <a:r>
              <a:rPr lang="en-US" sz="1000" dirty="0" err="1"/>
              <a:t>nodepools</a:t>
            </a:r>
            <a:r>
              <a:rPr lang="en-US" sz="1000" dirty="0"/>
              <a:t> </a:t>
            </a:r>
            <a:r>
              <a:rPr lang="en-US" sz="1000" b="1" dirty="0"/>
              <a:t>using Azure Linux container host</a:t>
            </a:r>
            <a:r>
              <a:rPr lang="en-US" sz="1000" dirty="0"/>
              <a:t>. To achieve this, you can simply create a new managed Kubernetes cluster by selecting the OS SKU as Azure Linux and enabling Azure Container Storage, directly as part of the AKS cluster create or update CLI experience.</a:t>
            </a:r>
          </a:p>
        </p:txBody>
      </p:sp>
    </p:spTree>
    <p:extLst>
      <p:ext uri="{BB962C8B-B14F-4D97-AF65-F5344CB8AC3E}">
        <p14:creationId xmlns:p14="http://schemas.microsoft.com/office/powerpoint/2010/main" val="325940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marL="171450" indent="-171450">
              <a:buFont typeface="Arial" panose="020B0604020202020204" pitchFamily="34" charset="0"/>
              <a:buChar char="•"/>
            </a:pPr>
            <a:r>
              <a:rPr lang="en-US" sz="1000" b="1" dirty="0">
                <a:latin typeface="+mj-lt"/>
              </a:rPr>
              <a:t>Customer-managed keys for encryption at rest with Azure NetApp Files (GA):</a:t>
            </a:r>
            <a:r>
              <a:rPr lang="en-US" sz="1000" dirty="0">
                <a:latin typeface="+mj-lt"/>
              </a:rPr>
              <a:t> It is now possible in preview, use Azure Key Vault to store and manage own encryption keys for data at rest, adding an extra layer of security for data. </a:t>
            </a:r>
          </a:p>
          <a:p>
            <a:pPr marL="171450" indent="-171450">
              <a:buFont typeface="Arial" panose="020B0604020202020204" pitchFamily="34" charset="0"/>
              <a:buChar char="•"/>
            </a:pPr>
            <a:r>
              <a:rPr lang="en-US" sz="1000" b="1" dirty="0">
                <a:latin typeface="+mj-lt"/>
              </a:rPr>
              <a:t>Double encryption at-rest with Azure NetApp Files (GA): </a:t>
            </a:r>
            <a:r>
              <a:rPr lang="en-US" sz="1000" dirty="0">
                <a:latin typeface="+mj-lt"/>
              </a:rPr>
              <a:t>it is now possible, in preview, enable multiple independent encryption layers for data at rest, reducing the risk of data breaches due to compromised keys, encryption errors, or algorithm flaws. </a:t>
            </a:r>
          </a:p>
          <a:p>
            <a:pPr marL="171450" indent="-171450">
              <a:buFont typeface="Arial" panose="020B0604020202020204" pitchFamily="34" charset="0"/>
              <a:buChar char="•"/>
            </a:pPr>
            <a:r>
              <a:rPr lang="en-US" sz="1000" b="1" dirty="0">
                <a:latin typeface="+mj-lt"/>
              </a:rPr>
              <a:t>Standard storage with cool access with Azure NetApp Files (Preview): </a:t>
            </a:r>
            <a:r>
              <a:rPr lang="en-US" sz="1000" dirty="0">
                <a:latin typeface="+mj-lt"/>
              </a:rPr>
              <a:t>It is now possible to configure a standard capacity pool with cool access. Cool access moves cold (infrequently accessed) data transparently to a managed Azure storage account to reduce costs</a:t>
            </a:r>
          </a:p>
          <a:p>
            <a:pPr marL="171450" indent="-171450">
              <a:buFont typeface="Arial" panose="020B0604020202020204" pitchFamily="34" charset="0"/>
              <a:buChar char="•"/>
            </a:pPr>
            <a:r>
              <a:rPr lang="en-US" sz="1000" b="1" dirty="0">
                <a:latin typeface="+mj-lt"/>
              </a:rPr>
              <a:t>User and group quotas with Azure NetApp Files (GA): </a:t>
            </a:r>
            <a:r>
              <a:rPr lang="en-US" sz="1000" dirty="0">
                <a:latin typeface="+mj-lt"/>
              </a:rPr>
              <a:t>It is now possible to restrict the storage space that a user or group can use within a specific volume, for both NFS and SMB protocols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Storage &amp; Data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3774069"/>
          </a:xfrm>
        </p:spPr>
        <p:txBody>
          <a:bodyPr/>
          <a:lstStyle/>
          <a:p>
            <a:r>
              <a:rPr lang="en-US" sz="1000" dirty="0">
                <a:hlinkClick r:id="rId2"/>
              </a:rPr>
              <a:t>What is new in file shares for enterprise workloads</a:t>
            </a:r>
            <a:endParaRPr lang="ru-RU" sz="1000" dirty="0"/>
          </a:p>
          <a:p>
            <a:pPr marL="171450" indent="-171450">
              <a:buFont typeface="Arial" panose="020B0604020202020204" pitchFamily="34" charset="0"/>
              <a:buChar char="•"/>
            </a:pPr>
            <a:r>
              <a:rPr lang="en-US" sz="1000" b="1" dirty="0"/>
              <a:t>Faster metadata operations with Azure Files (Preview): </a:t>
            </a:r>
            <a:r>
              <a:rPr lang="en-US" sz="1000" dirty="0"/>
              <a:t>it is now possible to leverage reduced metadata latency by 30-40%, varying with the IO patterns. </a:t>
            </a:r>
          </a:p>
          <a:p>
            <a:pPr marL="171450" indent="-171450">
              <a:buFont typeface="Arial" panose="020B0604020202020204" pitchFamily="34" charset="0"/>
              <a:buChar char="•"/>
            </a:pPr>
            <a:r>
              <a:rPr lang="en-US" sz="1000" b="1" dirty="0"/>
              <a:t>Coming soon: </a:t>
            </a:r>
            <a:r>
              <a:rPr lang="en-US" sz="1000" dirty="0"/>
              <a:t>Larger and faster volumes with Azure NetApp Files (GA): It is now possible in preview, create volumes of up to 500TiB in size, with increased performance for read, write, and metadata operations. </a:t>
            </a:r>
          </a:p>
          <a:p>
            <a:pPr marL="171450" indent="-171450">
              <a:buFont typeface="Arial" panose="020B0604020202020204" pitchFamily="34" charset="0"/>
              <a:buChar char="•"/>
            </a:pPr>
            <a:r>
              <a:rPr lang="en-US" sz="1000" b="1" dirty="0"/>
              <a:t>SMB continuous availability with Azure NetApp Files (GA): </a:t>
            </a:r>
            <a:r>
              <a:rPr lang="en-US" sz="1000" dirty="0"/>
              <a:t>For SMB volumes, it is possible to enabled Continuous Availability for transparent failover. </a:t>
            </a:r>
          </a:p>
          <a:p>
            <a:pPr marL="171450" indent="-171450">
              <a:buFont typeface="Arial" panose="020B0604020202020204" pitchFamily="34" charset="0"/>
              <a:buChar char="•"/>
            </a:pPr>
            <a:r>
              <a:rPr lang="en-US" sz="1000" dirty="0"/>
              <a:t>Coming soon: </a:t>
            </a:r>
            <a:endParaRPr lang="ru-RU" sz="1000" dirty="0"/>
          </a:p>
          <a:p>
            <a:pPr marL="171450" indent="-171450">
              <a:buFont typeface="Arial" panose="020B0604020202020204" pitchFamily="34" charset="0"/>
              <a:buChar char="•"/>
            </a:pPr>
            <a:r>
              <a:rPr lang="en-US" sz="1000" b="1" dirty="0"/>
              <a:t>Cross-zone replication with Azure NetApp Files (GA</a:t>
            </a:r>
            <a:r>
              <a:rPr lang="en-US" sz="1000" dirty="0"/>
              <a:t>)</a:t>
            </a:r>
          </a:p>
          <a:p>
            <a:pPr marL="171450" indent="-171450">
              <a:buFont typeface="Arial" panose="020B0604020202020204" pitchFamily="34" charset="0"/>
              <a:buChar char="•"/>
            </a:pPr>
            <a:r>
              <a:rPr lang="en-US" sz="1000" b="1" dirty="0"/>
              <a:t>Geo-redundancy for large file shares: </a:t>
            </a:r>
            <a:r>
              <a:rPr lang="en-US" sz="1000" dirty="0"/>
              <a:t>on the standard tiers with Azure Files (GA): It is now possible to enable geo-redundancy and large file shares (up to 100TiB capacity) on the same storage account to significantly increase your standard file share capacity and performance limits while benefiting from geo-redundancy. </a:t>
            </a:r>
          </a:p>
          <a:p>
            <a:pPr marL="171450" indent="-171450">
              <a:buFont typeface="Arial" panose="020B0604020202020204" pitchFamily="34" charset="0"/>
              <a:buChar char="•"/>
            </a:pPr>
            <a:r>
              <a:rPr lang="en-US" sz="1000" b="1" dirty="0"/>
              <a:t>NFS snapshots with Azure Files (GA)</a:t>
            </a:r>
            <a:r>
              <a:rPr lang="en-US" sz="1000" dirty="0"/>
              <a:t>: It is now possible to protect data from corruption or accidental deletion with file share snapshots.</a:t>
            </a:r>
          </a:p>
        </p:txBody>
      </p:sp>
    </p:spTree>
    <p:extLst>
      <p:ext uri="{BB962C8B-B14F-4D97-AF65-F5344CB8AC3E}">
        <p14:creationId xmlns:p14="http://schemas.microsoft.com/office/powerpoint/2010/main" val="99870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Databases</a:t>
            </a:r>
          </a:p>
        </p:txBody>
      </p:sp>
    </p:spTree>
    <p:extLst>
      <p:ext uri="{BB962C8B-B14F-4D97-AF65-F5344CB8AC3E}">
        <p14:creationId xmlns:p14="http://schemas.microsoft.com/office/powerpoint/2010/main" val="12409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685800"/>
            <a:ext cx="4365038" cy="3943349"/>
          </a:xfrm>
        </p:spPr>
        <p:txBody>
          <a:bodyPr/>
          <a:lstStyle/>
          <a:p>
            <a:r>
              <a:rPr lang="en-US" sz="1000" dirty="0">
                <a:latin typeface="+mj-lt"/>
                <a:hlinkClick r:id="rId2"/>
              </a:rPr>
              <a:t>General availability: ExpressRoute Direct and Circuit in different subscriptions</a:t>
            </a:r>
            <a:endParaRPr lang="en-US" sz="1000" dirty="0">
              <a:latin typeface="+mj-lt"/>
            </a:endParaRPr>
          </a:p>
          <a:p>
            <a:pPr algn="just"/>
            <a:r>
              <a:rPr lang="en-US" sz="1000" dirty="0">
                <a:latin typeface="+mj-lt"/>
              </a:rPr>
              <a:t>ExpressRoute Direct customers will be able to manage network costs, connect ExpressRoute circuits from multiple subscriptions with one ExpressRoute direct Port resource, and isolate management of ExpressRoute Direct resource from ExpressRoute circuits.  </a:t>
            </a:r>
          </a:p>
          <a:p>
            <a:r>
              <a:rPr lang="en-US" sz="1000" dirty="0">
                <a:latin typeface="+mj-lt"/>
              </a:rPr>
              <a:t>Previously</a:t>
            </a:r>
            <a:r>
              <a:rPr lang="en-US" sz="1000" b="1" dirty="0">
                <a:latin typeface="+mj-lt"/>
              </a:rPr>
              <a:t>, ExpressRoute circuits and ExpressRoute Direct resources were created in one subscription,</a:t>
            </a:r>
            <a:r>
              <a:rPr lang="en-US" sz="1000" dirty="0">
                <a:latin typeface="+mj-lt"/>
              </a:rPr>
              <a:t> and then could connect their circuit to a Virtual Network resource that is located in a different subscription using an authorization. </a:t>
            </a:r>
          </a:p>
          <a:p>
            <a:r>
              <a:rPr lang="en-US" sz="1000" dirty="0">
                <a:latin typeface="+mj-lt"/>
              </a:rPr>
              <a:t>With this feature today</a:t>
            </a:r>
            <a:r>
              <a:rPr lang="en-US" sz="1000" b="1" dirty="0">
                <a:latin typeface="+mj-lt"/>
              </a:rPr>
              <a:t>, it is possible to create the Port and ExpressRoute circuit in different subscriptions redeeming the authorizations to create a circuit. </a:t>
            </a:r>
          </a:p>
          <a:p>
            <a:r>
              <a:rPr lang="en-US" sz="1000" dirty="0">
                <a:latin typeface="+mj-lt"/>
                <a:hlinkClick r:id="rId3"/>
              </a:rPr>
              <a:t>General availability: ExpressRoute as a Trusted Service</a:t>
            </a:r>
            <a:endParaRPr lang="en-US" sz="1000" dirty="0">
              <a:latin typeface="+mj-lt"/>
            </a:endParaRPr>
          </a:p>
          <a:p>
            <a:pPr algn="just"/>
            <a:r>
              <a:rPr lang="en-US" sz="1000" b="1" dirty="0">
                <a:latin typeface="+mj-lt"/>
              </a:rPr>
              <a:t>ExpressRoute customers can now store MACsec secrets (CAK and CKN) in an Azure </a:t>
            </a:r>
            <a:r>
              <a:rPr lang="en-US" sz="1000" b="1" dirty="0" err="1">
                <a:latin typeface="+mj-lt"/>
              </a:rPr>
              <a:t>KeyVault</a:t>
            </a:r>
            <a:r>
              <a:rPr lang="en-US" sz="1000" b="1" dirty="0">
                <a:latin typeface="+mj-lt"/>
              </a:rPr>
              <a:t> with Firewall Policies enabled. </a:t>
            </a:r>
            <a:r>
              <a:rPr lang="en-US" sz="1000" dirty="0">
                <a:latin typeface="+mj-lt"/>
              </a:rPr>
              <a:t>This enables to restrict public access to Azure </a:t>
            </a:r>
            <a:r>
              <a:rPr lang="en-US" sz="1000" dirty="0" err="1">
                <a:latin typeface="+mj-lt"/>
              </a:rPr>
              <a:t>KeyVault</a:t>
            </a:r>
            <a:r>
              <a:rPr lang="en-US" sz="1000" dirty="0">
                <a:latin typeface="+mj-lt"/>
              </a:rPr>
              <a:t>, while allowing ExpressRoute and other Microsoft Trusted Services to access any secrets, passwords, or keys stored in the </a:t>
            </a:r>
            <a:r>
              <a:rPr lang="en-US" sz="1000" dirty="0" err="1">
                <a:latin typeface="+mj-lt"/>
              </a:rPr>
              <a:t>KeyVault</a:t>
            </a:r>
            <a:r>
              <a:rPr lang="en-US" sz="1000" dirty="0">
                <a:latin typeface="+mj-lt"/>
              </a:rPr>
              <a:t>.</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Networking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685800"/>
            <a:ext cx="3955312" cy="4114800"/>
          </a:xfrm>
        </p:spPr>
        <p:txBody>
          <a:bodyPr/>
          <a:lstStyle/>
          <a:p>
            <a:pPr algn="just"/>
            <a:r>
              <a:rPr lang="en-US" sz="1000" dirty="0">
                <a:hlinkClick r:id="rId4"/>
              </a:rPr>
              <a:t>Public preview: ExpressRoute Scalable Gateway</a:t>
            </a:r>
            <a:endParaRPr lang="en-US" sz="1000" dirty="0"/>
          </a:p>
          <a:p>
            <a:pPr algn="just"/>
            <a:r>
              <a:rPr lang="en-US" sz="1000" dirty="0"/>
              <a:t>The ExpressRoute virtual network gateway facilitates both data path and control plane connectivity to Virtual Machines and Private Endpoints over ExpressRoute. </a:t>
            </a:r>
            <a:r>
              <a:rPr lang="en-US" sz="1000" b="1" dirty="0"/>
              <a:t>It is now possible to deploy the new </a:t>
            </a:r>
            <a:r>
              <a:rPr lang="en-US" sz="1000" b="1" dirty="0" err="1"/>
              <a:t>ErGwScale</a:t>
            </a:r>
            <a:r>
              <a:rPr lang="en-US" sz="1000" b="1" dirty="0"/>
              <a:t> Virtual Network Gateway SKU to achieve 40 Gbps connectivity to VMs and Private Endpoints deployed in the Virtual Network</a:t>
            </a:r>
            <a:r>
              <a:rPr lang="en-US" sz="1000" dirty="0"/>
              <a:t>. </a:t>
            </a:r>
            <a:r>
              <a:rPr lang="en-US" sz="1000" b="1" dirty="0"/>
              <a:t>With this SKU, it is possible to configure a minimum and maximum scale unit and Azure will auto scale the Virtual Network Gateway infrastructure</a:t>
            </a:r>
            <a:r>
              <a:rPr lang="en-US" sz="1000" dirty="0"/>
              <a:t>, based upon active bandwidth. Additionally, it is possible to configure a fixed scale unit to achieve steady connectivity at a target bandwidth value.</a:t>
            </a:r>
          </a:p>
          <a:p>
            <a:pPr marL="171450" indent="-171450" algn="just">
              <a:buFont typeface="Arial" panose="020B0604020202020204" pitchFamily="34" charset="0"/>
              <a:buChar char="•"/>
            </a:pPr>
            <a:r>
              <a:rPr lang="en-US" sz="1000" dirty="0" err="1"/>
              <a:t>ErGwScale</a:t>
            </a:r>
            <a:r>
              <a:rPr lang="en-US" sz="1000" dirty="0"/>
              <a:t> supports both zonal and zonal-redundant deployments in Azure availability zones. </a:t>
            </a:r>
          </a:p>
          <a:p>
            <a:pPr marL="171450" indent="-171450" algn="just">
              <a:buFont typeface="Arial" panose="020B0604020202020204" pitchFamily="34" charset="0"/>
              <a:buChar char="•"/>
            </a:pPr>
            <a:r>
              <a:rPr lang="en-US" sz="1000" dirty="0"/>
              <a:t>The scale operations might take up to 30 minutes to complete</a:t>
            </a:r>
          </a:p>
          <a:p>
            <a:pPr algn="just"/>
            <a:r>
              <a:rPr lang="en-US" sz="1000" dirty="0"/>
              <a:t>Limitations</a:t>
            </a:r>
          </a:p>
          <a:p>
            <a:pPr marL="514350" lvl="1" indent="-171450" algn="just">
              <a:buFont typeface="Arial" panose="020B0604020202020204" pitchFamily="34" charset="0"/>
              <a:buChar char="•"/>
            </a:pPr>
            <a:r>
              <a:rPr lang="en-US" sz="1000" dirty="0">
                <a:latin typeface="+mj-lt"/>
              </a:rPr>
              <a:t>Basic IP: </a:t>
            </a:r>
            <a:r>
              <a:rPr lang="en-US" sz="1000" dirty="0" err="1">
                <a:latin typeface="+mj-lt"/>
              </a:rPr>
              <a:t>ErGwScale</a:t>
            </a:r>
            <a:r>
              <a:rPr lang="en-US" sz="1000" dirty="0">
                <a:latin typeface="+mj-lt"/>
              </a:rPr>
              <a:t> doesn't support the Basic IP SKU. </a:t>
            </a:r>
          </a:p>
          <a:p>
            <a:pPr marL="514350" lvl="1" indent="-171450" algn="just">
              <a:buFont typeface="Arial" panose="020B0604020202020204" pitchFamily="34" charset="0"/>
              <a:buChar char="•"/>
            </a:pPr>
            <a:r>
              <a:rPr lang="en-US" sz="1000" dirty="0">
                <a:latin typeface="+mj-lt"/>
              </a:rPr>
              <a:t>Minimum and Maximum Scale Units: It is possible to configure the scale unit for </a:t>
            </a:r>
            <a:r>
              <a:rPr lang="en-US" sz="1000" dirty="0" err="1">
                <a:latin typeface="+mj-lt"/>
              </a:rPr>
              <a:t>ErGwScale</a:t>
            </a:r>
            <a:r>
              <a:rPr lang="en-US" sz="1000" dirty="0">
                <a:latin typeface="+mj-lt"/>
              </a:rPr>
              <a:t> between 1-40.</a:t>
            </a:r>
          </a:p>
          <a:p>
            <a:pPr marL="514350" lvl="1" indent="-171450" algn="just">
              <a:buFont typeface="Arial" panose="020B0604020202020204" pitchFamily="34" charset="0"/>
              <a:buChar char="•"/>
            </a:pPr>
            <a:r>
              <a:rPr lang="en-US" sz="1000" dirty="0">
                <a:latin typeface="+mj-lt"/>
              </a:rPr>
              <a:t>Migration Scenarios: migration from Standard/ErGw1Az, </a:t>
            </a:r>
            <a:r>
              <a:rPr lang="en-US" sz="1000" dirty="0" err="1">
                <a:latin typeface="+mj-lt"/>
              </a:rPr>
              <a:t>HighPerf</a:t>
            </a:r>
            <a:r>
              <a:rPr lang="en-US" sz="1000" dirty="0">
                <a:latin typeface="+mj-lt"/>
              </a:rPr>
              <a:t>/ErGw2Az/</a:t>
            </a:r>
            <a:r>
              <a:rPr lang="en-US" sz="1000" dirty="0" err="1">
                <a:latin typeface="+mj-lt"/>
              </a:rPr>
              <a:t>UltraPerf</a:t>
            </a:r>
            <a:r>
              <a:rPr lang="en-US" sz="1000" dirty="0">
                <a:latin typeface="+mj-lt"/>
              </a:rPr>
              <a:t>/ErGw3Az to </a:t>
            </a:r>
            <a:r>
              <a:rPr lang="en-US" sz="1000" dirty="0" err="1">
                <a:latin typeface="+mj-lt"/>
              </a:rPr>
              <a:t>ErGwScale</a:t>
            </a:r>
            <a:r>
              <a:rPr lang="en-US" sz="1000" dirty="0">
                <a:latin typeface="+mj-lt"/>
              </a:rPr>
              <a:t> in the Public preview.</a:t>
            </a:r>
          </a:p>
          <a:p>
            <a:pPr algn="just"/>
            <a:endParaRPr lang="en-US" sz="1000" dirty="0"/>
          </a:p>
        </p:txBody>
      </p:sp>
    </p:spTree>
    <p:extLst>
      <p:ext uri="{BB962C8B-B14F-4D97-AF65-F5344CB8AC3E}">
        <p14:creationId xmlns:p14="http://schemas.microsoft.com/office/powerpoint/2010/main" val="3008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900" dirty="0">
                <a:latin typeface="+mj-lt"/>
                <a:hlinkClick r:id="rId2"/>
              </a:rPr>
              <a:t>Public preview: Priority-based execution in Azure Cosmos DB</a:t>
            </a:r>
            <a:endParaRPr lang="en-US" sz="900" dirty="0">
              <a:latin typeface="+mj-lt"/>
            </a:endParaRPr>
          </a:p>
          <a:p>
            <a:pPr algn="just"/>
            <a:r>
              <a:rPr lang="en-US" sz="900" dirty="0">
                <a:latin typeface="+mj-lt"/>
              </a:rPr>
              <a:t>Leverage priority-based execution to prioritize critical requests during high traffic situations, potentially throttling lower priority ones to be retried according to configured retry policy.</a:t>
            </a:r>
          </a:p>
          <a:p>
            <a:pPr algn="just"/>
            <a:r>
              <a:rPr lang="en-US" sz="900" dirty="0">
                <a:latin typeface="+mj-lt"/>
              </a:rPr>
              <a:t>To use this feature, simply define the priority level for requests sent to Azure Cosmos DB using client SDK libraries. Depending on the specified priority, if there are more requests than the allocated RU/s, Azure Cosmos DB will throttle lower-priority requests first, ensuring high-priority requests are processed on a best-effort basis.</a:t>
            </a:r>
          </a:p>
          <a:p>
            <a:pPr algn="just"/>
            <a:r>
              <a:rPr lang="en-US" sz="900" dirty="0">
                <a:latin typeface="+mj-lt"/>
              </a:rPr>
              <a:t>Priority-based execution feature doesn't guarantee always throttling low priority requests in favor of high priority ones. This operates on best-effort basis and there are no SLA's linked to the performance of the feature.</a:t>
            </a:r>
            <a:endParaRPr lang="ru-RU" sz="900" dirty="0">
              <a:latin typeface="+mj-lt"/>
            </a:endParaRPr>
          </a:p>
          <a:p>
            <a:pPr algn="just"/>
            <a:r>
              <a:rPr lang="en-US" sz="900" dirty="0">
                <a:latin typeface="+mj-lt"/>
                <a:hlinkClick r:id="rId3"/>
              </a:rPr>
              <a:t>Public preview: Dynamic scaling per partition and per region</a:t>
            </a:r>
            <a:endParaRPr lang="ru-RU" sz="900" dirty="0">
              <a:latin typeface="+mj-lt"/>
            </a:endParaRPr>
          </a:p>
          <a:p>
            <a:pPr algn="just"/>
            <a:r>
              <a:rPr lang="en-US" sz="900" dirty="0">
                <a:latin typeface="+mj-lt"/>
              </a:rPr>
              <a:t>MS announced new </a:t>
            </a:r>
            <a:r>
              <a:rPr lang="en-US" sz="900" b="1" dirty="0">
                <a:latin typeface="+mj-lt"/>
              </a:rPr>
              <a:t>public preview </a:t>
            </a:r>
            <a:r>
              <a:rPr lang="en-US" sz="900" dirty="0">
                <a:latin typeface="+mj-lt"/>
              </a:rPr>
              <a:t>feature that allow: </a:t>
            </a:r>
            <a:r>
              <a:rPr lang="en-US" sz="900" b="1" dirty="0" err="1">
                <a:latin typeface="+mj-lt"/>
              </a:rPr>
              <a:t>autoscale</a:t>
            </a:r>
            <a:r>
              <a:rPr lang="en-US" sz="900" b="1" dirty="0">
                <a:latin typeface="+mj-lt"/>
              </a:rPr>
              <a:t>, dynamic scaling per partition and per region.</a:t>
            </a:r>
            <a:r>
              <a:rPr lang="en-US" sz="900" dirty="0">
                <a:latin typeface="+mj-lt"/>
              </a:rPr>
              <a:t> This dynamic scaling will provide the flexibility  to independently scale non-uniform workloads resulting in greater efficiency and savings.</a:t>
            </a:r>
          </a:p>
          <a:p>
            <a:pPr algn="just"/>
            <a:r>
              <a:rPr lang="en-US" sz="900" dirty="0">
                <a:latin typeface="+mj-lt"/>
              </a:rPr>
              <a:t>Dynamic scaling per partition and per region allows each partition and each region to scale up and down independently based on usage. Previously, all partitions scaled uniformly based on the most active partition. This works well for scenarios with even traffic across all partitions. However, it could cause unnecessary scaling if only a single or a few partitions are active. Database workloads that have a highly trafficked primary region can take advantage of this </a:t>
            </a:r>
            <a:r>
              <a:rPr lang="en-US" sz="900" dirty="0" err="1">
                <a:latin typeface="+mj-lt"/>
              </a:rPr>
              <a:t>autoscale</a:t>
            </a:r>
            <a:r>
              <a:rPr lang="en-US" sz="900" dirty="0">
                <a:latin typeface="+mj-lt"/>
              </a:rPr>
              <a:t> improvement to save on cost.</a:t>
            </a:r>
            <a:r>
              <a:rPr lang="ru-RU" sz="900" dirty="0">
                <a:latin typeface="+mj-lt"/>
              </a:rPr>
              <a:t>	</a:t>
            </a:r>
            <a:endParaRPr lang="en-US" sz="900" dirty="0">
              <a:latin typeface="+mj-lt"/>
            </a:endParaRP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4"/>
              </a:rPr>
              <a:t>General availability: Free tier on Azure Cosmos DB for MongoDB vCore</a:t>
            </a:r>
            <a:endParaRPr lang="en-US" sz="1000" dirty="0"/>
          </a:p>
          <a:p>
            <a:pPr algn="just"/>
            <a:r>
              <a:rPr lang="en-US" sz="1000" b="1" dirty="0"/>
              <a:t>The free tier of Azure Cosmos DB for MongoDB vCore </a:t>
            </a:r>
            <a:r>
              <a:rPr lang="en-US" sz="1000" dirty="0"/>
              <a:t>makes it easy to start, develop, and experiment with applications. It is possible to even manage small production workloads without expenses. You're eligible for one free tier account per supported region, and your free tier benefits last for the life of your account. When your data and ambitions grow, you can seamlessly transition to a paid tier.</a:t>
            </a:r>
          </a:p>
          <a:p>
            <a:pPr algn="just"/>
            <a:r>
              <a:rPr lang="en-US" sz="1000" dirty="0"/>
              <a:t>Key benefits</a:t>
            </a:r>
          </a:p>
          <a:p>
            <a:pPr marL="171450" indent="-171450" algn="just">
              <a:buFont typeface="Arial" panose="020B0604020202020204" pitchFamily="34" charset="0"/>
              <a:buChar char="•"/>
            </a:pPr>
            <a:r>
              <a:rPr lang="en-US" sz="1000" dirty="0"/>
              <a:t>Zero Upfront Costs</a:t>
            </a:r>
          </a:p>
          <a:p>
            <a:pPr marL="171450" indent="-171450" algn="just">
              <a:buFont typeface="Arial" panose="020B0604020202020204" pitchFamily="34" charset="0"/>
              <a:buChar char="•"/>
            </a:pPr>
            <a:r>
              <a:rPr lang="en-US" sz="1000" dirty="0"/>
              <a:t>Effortless Onboarding</a:t>
            </a:r>
          </a:p>
          <a:p>
            <a:pPr marL="171450" indent="-171450" algn="just">
              <a:buFont typeface="Arial" panose="020B0604020202020204" pitchFamily="34" charset="0"/>
              <a:buChar char="•"/>
            </a:pPr>
            <a:r>
              <a:rPr lang="en-US" sz="1000" dirty="0"/>
              <a:t>Generous Storage (32GB)</a:t>
            </a:r>
          </a:p>
          <a:p>
            <a:pPr marL="171450" indent="-171450" algn="just">
              <a:buFont typeface="Arial" panose="020B0604020202020204" pitchFamily="34" charset="0"/>
              <a:buChar char="•"/>
            </a:pPr>
            <a:r>
              <a:rPr lang="en-US" sz="1000" dirty="0"/>
              <a:t>Seamless Upgrade Path</a:t>
            </a:r>
          </a:p>
        </p:txBody>
      </p:sp>
    </p:spTree>
    <p:extLst>
      <p:ext uri="{BB962C8B-B14F-4D97-AF65-F5344CB8AC3E}">
        <p14:creationId xmlns:p14="http://schemas.microsoft.com/office/powerpoint/2010/main" val="177697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General Availability: Azure Cosmos DB for MongoDB vCore</a:t>
            </a:r>
            <a:endParaRPr lang="en-US" sz="1000" dirty="0">
              <a:latin typeface="+mj-lt"/>
            </a:endParaRPr>
          </a:p>
          <a:p>
            <a:pPr algn="just"/>
            <a:r>
              <a:rPr lang="en-US" sz="1000" b="1" dirty="0">
                <a:latin typeface="+mj-lt"/>
              </a:rPr>
              <a:t>Azure Cosmos DB for MongoDB vCore offers an integrated</a:t>
            </a:r>
            <a:r>
              <a:rPr lang="en-US" sz="1000" dirty="0">
                <a:latin typeface="+mj-lt"/>
              </a:rPr>
              <a:t>, performant, and cost efficient fully-managed database for MongoDB workloads, including AI-powered workloads such as chatbots. You can continue using the MongoDB tools, drivers, and SDKs you're familiar with while boosting developer efficiency through deep integration with Azure products. </a:t>
            </a:r>
          </a:p>
          <a:p>
            <a:pPr algn="just"/>
            <a:r>
              <a:rPr lang="en-US" sz="1000" dirty="0">
                <a:latin typeface="+mj-lt"/>
              </a:rPr>
              <a:t>Benefit from the </a:t>
            </a:r>
            <a:r>
              <a:rPr lang="en-US" sz="1000" b="1" dirty="0">
                <a:latin typeface="+mj-lt"/>
              </a:rPr>
              <a:t>flexibility of Azure Cosmos DB for MongoDB vCore</a:t>
            </a:r>
            <a:r>
              <a:rPr lang="en-US" sz="1000" dirty="0">
                <a:latin typeface="+mj-lt"/>
              </a:rPr>
              <a:t>. A shard key is not required until your databases surpass terabytes of data. Pricing is based on vCPUs and disks, and there is no limit on the number of collections in the database. Unlock the full potential of your data using native vector search in this all-in-one solution.</a:t>
            </a:r>
          </a:p>
          <a:p>
            <a:pPr algn="just"/>
            <a:r>
              <a:rPr lang="en-US" sz="1000" dirty="0">
                <a:latin typeface="+mj-lt"/>
              </a:rPr>
              <a:t>Furthermore, Azure Cosmos DB for MongoDB vCore simply works. You can easily migrate existing applications or build new applications with a familiar architecture that matches expectations.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General availability: Vector search in Azure Cosmos DB for MongoDB vCore</a:t>
            </a:r>
            <a:endParaRPr lang="en-US" sz="1000" dirty="0"/>
          </a:p>
          <a:p>
            <a:pPr algn="just"/>
            <a:r>
              <a:rPr lang="en-US" sz="1000" b="1" dirty="0"/>
              <a:t>MS announced that vector search in Azure Cosmos DB for MongoDB </a:t>
            </a:r>
            <a:r>
              <a:rPr lang="en-US" sz="1000" b="1" dirty="0" err="1"/>
              <a:t>vCore</a:t>
            </a:r>
            <a:r>
              <a:rPr lang="en-US" sz="1000" b="1" dirty="0"/>
              <a:t> </a:t>
            </a:r>
            <a:r>
              <a:rPr lang="en-US" sz="1000" dirty="0"/>
              <a:t>is now generally available. This new feature enables to conduct vector similarity search seamlessly within existing database. By integrating vector search capabilities natively, you can unlock the full potential of data in applications built on the OpenAI API, as well as custom-built solutions that leverage vector embeddings for semantic search, recommendations, and more. This all-in-one solution streamlines the process of building AI-based applications with own data by reducing complexity and improving efficiency. Experience the future of MongoDB workloads with vector search in Azure Cosmos DB for MongoDB vCore.</a:t>
            </a:r>
          </a:p>
          <a:p>
            <a:pPr algn="just"/>
            <a:r>
              <a:rPr lang="en-US" sz="1000" dirty="0"/>
              <a:t>Vector search is a method that helps to find similar items based on their data characteristics rather than by exact matches on a property field. This technique is useful in applications such as searching for similar text, finding related images, making recommendations, or even detecting anomalies. It works by taking the vector representations (lists of numbers) of your data that you created by using a machine learning model by using an embeddings API. Examples of embeddings APIs are Azure OpenAI Embeddings or Hugging Face on Azur</a:t>
            </a:r>
          </a:p>
        </p:txBody>
      </p:sp>
    </p:spTree>
    <p:extLst>
      <p:ext uri="{BB962C8B-B14F-4D97-AF65-F5344CB8AC3E}">
        <p14:creationId xmlns:p14="http://schemas.microsoft.com/office/powerpoint/2010/main" val="341872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Public Preview: Azure Cosmos DB Migration for MongoDB extension - Azure Cosmos DB for MongoDB vCore migration capability</a:t>
            </a:r>
            <a:endParaRPr lang="en-US" sz="1000" dirty="0">
              <a:latin typeface="+mj-lt"/>
            </a:endParaRPr>
          </a:p>
          <a:p>
            <a:pPr algn="just"/>
            <a:r>
              <a:rPr lang="en-US" sz="1000" dirty="0">
                <a:latin typeface="+mj-lt"/>
              </a:rPr>
              <a:t>The </a:t>
            </a:r>
            <a:r>
              <a:rPr lang="en-US" sz="1000" b="1" dirty="0">
                <a:latin typeface="+mj-lt"/>
              </a:rPr>
              <a:t>Azure Cosmos DB Migration for MongoDB extension in Azure Data Studio helps assess a MongoDB workload for migrating to Azure Cosmos DB for MongoDB</a:t>
            </a:r>
            <a:r>
              <a:rPr lang="en-US" sz="1000" dirty="0">
                <a:latin typeface="+mj-lt"/>
              </a:rPr>
              <a:t>. It is possible to use this extension to run an end-to-end assessment on workload and find out the actions that may need to take to seamlessly migrate workloads on Azure Cosmos DB. During the assessment of a MongoDB endpoint, the extension reports all the discovered resources.</a:t>
            </a:r>
          </a:p>
          <a:p>
            <a:pPr algn="just"/>
            <a:r>
              <a:rPr lang="en-US" sz="1000" dirty="0">
                <a:latin typeface="+mj-lt"/>
                <a:hlinkClick r:id="rId3"/>
              </a:rPr>
              <a:t>Public preview: Microsoft Copilot for Azure capability now available in Azure Cosmos DB</a:t>
            </a:r>
            <a:endParaRPr lang="en-US" sz="1000" dirty="0">
              <a:latin typeface="+mj-lt"/>
            </a:endParaRPr>
          </a:p>
          <a:p>
            <a:pPr algn="just"/>
            <a:r>
              <a:rPr lang="en-US" sz="1000" dirty="0">
                <a:latin typeface="+mj-lt"/>
              </a:rPr>
              <a:t>The </a:t>
            </a:r>
            <a:r>
              <a:rPr lang="en-US" sz="1000" b="1" dirty="0">
                <a:latin typeface="+mj-lt"/>
              </a:rPr>
              <a:t>public preview of the copilot capability in Azure Cosmos DB</a:t>
            </a:r>
            <a:r>
              <a:rPr lang="en-US" sz="1000" dirty="0">
                <a:latin typeface="+mj-lt"/>
              </a:rPr>
              <a:t> enables to turn data questions into Azure Cosmos DB NoSQL queries using the Azure Cosmos DB Data Explorer.    </a:t>
            </a:r>
          </a:p>
          <a:p>
            <a:pPr algn="just"/>
            <a:r>
              <a:rPr lang="en-US" sz="1000" dirty="0">
                <a:latin typeface="+mj-lt"/>
              </a:rPr>
              <a:t>This new capability uses the power of Azure OpenAI to increase productivity and reduce time spent on building queries. It also provides English language explanations of the generated query, increasing interpretability and making it easier to validate the accuracy of the AI-generated query.</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4"/>
              </a:rPr>
              <a:t>General availability: Azure AI Advantage for Azure Cosmos DB</a:t>
            </a:r>
            <a:endParaRPr lang="en-US" sz="1000" dirty="0"/>
          </a:p>
          <a:p>
            <a:pPr algn="just"/>
            <a:r>
              <a:rPr lang="en-US" sz="1000" dirty="0"/>
              <a:t>MS announced the </a:t>
            </a:r>
            <a:r>
              <a:rPr lang="en-US" sz="1000" b="1" dirty="0"/>
              <a:t>Azure AI Advantage customer offer.</a:t>
            </a:r>
          </a:p>
          <a:p>
            <a:pPr algn="just"/>
            <a:r>
              <a:rPr lang="en-US" sz="1000" dirty="0"/>
              <a:t>This offer provides new and existing Azure AI customers with a limited time opportunity to use Azure Cosmos DB as the underlying database for up to 90 days.</a:t>
            </a:r>
          </a:p>
          <a:p>
            <a:pPr algn="just"/>
            <a:r>
              <a:rPr lang="en-US" sz="1000" b="1" dirty="0"/>
              <a:t>MS provides 40,000 Request Units per second (RU/s) of Azure Cosmos DB for 90 days. </a:t>
            </a:r>
            <a:r>
              <a:rPr lang="en-US" sz="1000" dirty="0"/>
              <a:t>This is the equivalent of up to $6,000 in savings for a customer.</a:t>
            </a:r>
          </a:p>
          <a:p>
            <a:pPr algn="just"/>
            <a:r>
              <a:rPr lang="en-US" sz="1000" dirty="0"/>
              <a:t>To be eligible for the offer, customers must use GitHub Copilot or Azure AI services in their subscription and create a new Azure Cosmos DB database account and must enroll in offer within 30 days of account creation. After the 90 day trial period, customers will continue to run their application at the normal Azure Cosmos DB pricing.</a:t>
            </a:r>
          </a:p>
          <a:p>
            <a:pPr algn="just"/>
            <a:r>
              <a:rPr lang="en-US" sz="1000" dirty="0">
                <a:latin typeface="+mj-lt"/>
                <a:hlinkClick r:id="rId5"/>
              </a:rPr>
              <a:t>Public preview: Cross-account container copy for Azure Cosmos DB NoSQL API</a:t>
            </a:r>
            <a:endParaRPr lang="en-US" sz="1000" dirty="0">
              <a:latin typeface="+mj-lt"/>
            </a:endParaRPr>
          </a:p>
          <a:p>
            <a:pPr algn="just"/>
            <a:r>
              <a:rPr lang="en-US" sz="1000" dirty="0">
                <a:latin typeface="+mj-lt"/>
              </a:rPr>
              <a:t>MS announced that the </a:t>
            </a:r>
            <a:r>
              <a:rPr lang="en-US" sz="1000" b="1" dirty="0">
                <a:latin typeface="+mj-lt"/>
              </a:rPr>
              <a:t>preview of cross-account container copy functionality is now available for NoSQL API in Azure Cosmos DB</a:t>
            </a:r>
            <a:r>
              <a:rPr lang="en-US" sz="1000" dirty="0">
                <a:latin typeface="+mj-lt"/>
              </a:rPr>
              <a:t>. With this feature, it is possible to seamlessly migrate data from one container to another across different Azure Cosmos DB accounts in offline mode. This includes the ability to migrate data between serverless and provisioned accounts.</a:t>
            </a:r>
          </a:p>
          <a:p>
            <a:pPr algn="just"/>
            <a:endParaRPr lang="en-US" sz="1000" dirty="0"/>
          </a:p>
        </p:txBody>
      </p:sp>
    </p:spTree>
    <p:extLst>
      <p:ext uri="{BB962C8B-B14F-4D97-AF65-F5344CB8AC3E}">
        <p14:creationId xmlns:p14="http://schemas.microsoft.com/office/powerpoint/2010/main" val="249143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684715"/>
            <a:ext cx="4365038" cy="2130785"/>
          </a:xfrm>
        </p:spPr>
        <p:txBody>
          <a:bodyPr/>
          <a:lstStyle/>
          <a:p>
            <a:pPr algn="just"/>
            <a:r>
              <a:rPr lang="en-US" sz="1000" dirty="0">
                <a:latin typeface="+mj-lt"/>
                <a:hlinkClick r:id="rId2"/>
              </a:rPr>
              <a:t>Introducing Azure Database Fleet Manager</a:t>
            </a:r>
            <a:endParaRPr lang="en-US" sz="1000" dirty="0">
              <a:latin typeface="+mj-lt"/>
            </a:endParaRPr>
          </a:p>
          <a:p>
            <a:pPr algn="just"/>
            <a:r>
              <a:rPr lang="en-US" sz="1000" b="1" dirty="0">
                <a:latin typeface="+mj-lt"/>
              </a:rPr>
              <a:t>Azure Database Fleet Manager </a:t>
            </a:r>
            <a:r>
              <a:rPr lang="en-US" sz="1000" dirty="0">
                <a:latin typeface="+mj-lt"/>
              </a:rPr>
              <a:t>is a built-in, first-class offering in Azure Database Platform based on the operational experience of the largest 1st party SaaS offerings from Microsoft (like SharePoint Online, Dynamics 365 and Power Platform) that removes the complexity of managing the end-to-end lifecycle of their operational databases.</a:t>
            </a:r>
          </a:p>
          <a:p>
            <a:pPr algn="just"/>
            <a:r>
              <a:rPr lang="en-US" sz="1000" dirty="0">
                <a:latin typeface="+mj-lt"/>
              </a:rPr>
              <a:t>Primary goal of Azure Database Fleet Manager is to dramatically simplify provisioning and management of database fleets of all sizes. To achieve this goal, MS introduced a number of abstractions that hide underlying platform entities like logical servers and elastic pools that, while providing a great experience for small sets of databases, are introducing several constraints and limits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684715"/>
            <a:ext cx="3955312" cy="1961504"/>
          </a:xfrm>
        </p:spPr>
        <p:txBody>
          <a:bodyPr/>
          <a:lstStyle/>
          <a:p>
            <a:pPr algn="just"/>
            <a:r>
              <a:rPr lang="en-US" sz="1000" dirty="0">
                <a:hlinkClick r:id="rId3"/>
              </a:rPr>
              <a:t>Azure Cosmos DB Mirroring in Microsoft Fabric – Private Preview</a:t>
            </a:r>
            <a:endParaRPr lang="en-US" sz="1000" dirty="0"/>
          </a:p>
          <a:p>
            <a:pPr algn="just"/>
            <a:r>
              <a:rPr lang="en-US" sz="1000" dirty="0"/>
              <a:t>MS </a:t>
            </a:r>
            <a:r>
              <a:rPr lang="en-US" sz="1000" b="1" dirty="0"/>
              <a:t>announced the private preview availability of mirroring Azure Cosmos DB databases in Microsoft Fabric</a:t>
            </a:r>
            <a:r>
              <a:rPr lang="en-US" sz="1000" dirty="0"/>
              <a:t>. Mirroring provides a modern way of accessing Azure Cosmos DB databases in Microsoft Fabric, helping unify your data estate, thereby eliminating data silos. </a:t>
            </a:r>
          </a:p>
          <a:p>
            <a:pPr algn="just"/>
            <a:r>
              <a:rPr lang="en-US" sz="1000" dirty="0"/>
              <a:t>With just a few clicks, it is now possible to bring Azure Cosmos DB databases into Microsoft Fabric, for rich business insights using Fabric’s built-in advanced analytics and AI capabilities. Your Cosmos DB operational data is seamlessly and incrementally replicated into Fabric </a:t>
            </a:r>
            <a:r>
              <a:rPr lang="en-US" sz="1000" dirty="0" err="1"/>
              <a:t>OneLake</a:t>
            </a:r>
            <a:r>
              <a:rPr lang="en-US" sz="1000" dirty="0"/>
              <a:t> in near real-time. </a:t>
            </a:r>
          </a:p>
        </p:txBody>
      </p:sp>
      <p:pic>
        <p:nvPicPr>
          <p:cNvPr id="11266" name="Picture 2" descr="Image Picture1a jpg">
            <a:extLst>
              <a:ext uri="{FF2B5EF4-FFF2-40B4-BE49-F238E27FC236}">
                <a16:creationId xmlns:a16="http://schemas.microsoft.com/office/drawing/2014/main" id="{66906ED5-D2FB-3110-E356-F7E81D3044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 y="2815500"/>
            <a:ext cx="3826183" cy="17058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AB04D21-27A8-78C1-C3BC-BD5DFF9B4EAE}"/>
              </a:ext>
            </a:extLst>
          </p:cNvPr>
          <p:cNvPicPr>
            <a:picLocks noChangeAspect="1"/>
          </p:cNvPicPr>
          <p:nvPr/>
        </p:nvPicPr>
        <p:blipFill>
          <a:blip r:embed="rId5"/>
          <a:stretch>
            <a:fillRect/>
          </a:stretch>
        </p:blipFill>
        <p:spPr>
          <a:xfrm>
            <a:off x="5250872" y="2716665"/>
            <a:ext cx="3255872" cy="2003272"/>
          </a:xfrm>
          <a:prstGeom prst="rect">
            <a:avLst/>
          </a:prstGeom>
        </p:spPr>
      </p:pic>
    </p:spTree>
    <p:extLst>
      <p:ext uri="{BB962C8B-B14F-4D97-AF65-F5344CB8AC3E}">
        <p14:creationId xmlns:p14="http://schemas.microsoft.com/office/powerpoint/2010/main" val="242058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Public Preview: Long Term Retention for Azure Database for PostgreSQL - Flexible Server</a:t>
            </a:r>
            <a:endParaRPr lang="en-US" sz="1000" dirty="0">
              <a:latin typeface="+mj-lt"/>
            </a:endParaRPr>
          </a:p>
          <a:p>
            <a:pPr algn="just"/>
            <a:r>
              <a:rPr lang="en-US" sz="1000" dirty="0">
                <a:latin typeface="+mj-lt"/>
              </a:rPr>
              <a:t>Azure Database for PostgreSQL - </a:t>
            </a:r>
            <a:r>
              <a:rPr lang="en-US" sz="1000" b="1" dirty="0">
                <a:latin typeface="+mj-lt"/>
              </a:rPr>
              <a:t>Flexible Server now offers a backup solution for supporting long term </a:t>
            </a:r>
            <a:r>
              <a:rPr lang="en-US" sz="1000" dirty="0">
                <a:latin typeface="+mj-lt"/>
              </a:rPr>
              <a:t>data retention and improved compliance for PostgreSQL databases using Azure Backup. In preview, you now can leverage a rich set of capabilities such as flexible database backup policies, management of individual backups, and streamlined configuration. Additionally, you can add policies to backup and retain data for up to 10 years for compliance purposes.</a:t>
            </a:r>
          </a:p>
          <a:p>
            <a:pPr algn="just"/>
            <a:r>
              <a:rPr lang="en-US" sz="1000" dirty="0">
                <a:latin typeface="+mj-lt"/>
                <a:hlinkClick r:id="rId3"/>
              </a:rPr>
              <a:t>Postgres 16 support in Flexible Server – General Availability</a:t>
            </a:r>
            <a:endParaRPr lang="en-US" sz="1000" dirty="0">
              <a:latin typeface="+mj-lt"/>
            </a:endParaRPr>
          </a:p>
          <a:p>
            <a:pPr algn="just"/>
            <a:r>
              <a:rPr lang="en-US" sz="1000" dirty="0">
                <a:latin typeface="+mj-lt"/>
              </a:rPr>
              <a:t>On September 14th, The </a:t>
            </a:r>
            <a:r>
              <a:rPr lang="en-US" sz="1000" b="1" dirty="0">
                <a:latin typeface="+mj-lt"/>
              </a:rPr>
              <a:t>PostgreSQL Global Development Group announced the release of PostgreSQL 16. </a:t>
            </a:r>
          </a:p>
          <a:p>
            <a:pPr algn="just"/>
            <a:r>
              <a:rPr lang="en-US" sz="1000" dirty="0">
                <a:latin typeface="+mj-lt"/>
                <a:hlinkClick r:id="rId4"/>
              </a:rPr>
              <a:t>Near Zero Downtime Scaling – General Availability</a:t>
            </a:r>
            <a:endParaRPr lang="en-US" sz="1000" dirty="0">
              <a:latin typeface="+mj-lt"/>
            </a:endParaRPr>
          </a:p>
          <a:p>
            <a:pPr algn="just"/>
            <a:r>
              <a:rPr lang="en-US" sz="1000" b="1" dirty="0">
                <a:latin typeface="+mj-lt"/>
              </a:rPr>
              <a:t>Near Zero Downtime Scaling is a groundbreaking </a:t>
            </a:r>
            <a:r>
              <a:rPr lang="en-US" sz="1000" dirty="0">
                <a:latin typeface="+mj-lt"/>
              </a:rPr>
              <a:t>feature designed to minimize disruptions when modifying storage and compute tiers. When adjustments are made, such as modifying the number of </a:t>
            </a:r>
            <a:r>
              <a:rPr lang="en-US" sz="1000" dirty="0" err="1">
                <a:latin typeface="+mj-lt"/>
              </a:rPr>
              <a:t>vCores</a:t>
            </a:r>
            <a:r>
              <a:rPr lang="en-US" sz="1000" dirty="0">
                <a:latin typeface="+mj-lt"/>
              </a:rPr>
              <a:t> or changing the compute tier, the server undergoes a restart to apply the new configuration. During this transition, new connections cannot be established. In traditional scaling methods, this process could take anywhere from 2 to 10 minutes, but with Near Zero Downtime Scaling, this duration has been reduced to less than 30 seconds.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900" dirty="0">
                <a:hlinkClick r:id="rId5"/>
              </a:rPr>
              <a:t>Public preview: Azure Database for PostgreSQL extension for Azure AI</a:t>
            </a:r>
            <a:endParaRPr lang="en-US" sz="900" dirty="0"/>
          </a:p>
          <a:p>
            <a:pPr algn="just"/>
            <a:r>
              <a:rPr lang="en-US" sz="900" dirty="0"/>
              <a:t>We announced </a:t>
            </a:r>
            <a:r>
              <a:rPr lang="en-US" sz="900" b="1" dirty="0"/>
              <a:t>the preview of the new </a:t>
            </a:r>
            <a:r>
              <a:rPr lang="en-US" sz="900" b="1" dirty="0" err="1"/>
              <a:t>azure_ai</a:t>
            </a:r>
            <a:r>
              <a:rPr lang="en-US" sz="900" b="1" dirty="0"/>
              <a:t> extension </a:t>
            </a:r>
            <a:r>
              <a:rPr lang="en-US" sz="900" dirty="0"/>
              <a:t>which enables you to integrate Azure AI services with your operational data.</a:t>
            </a:r>
          </a:p>
          <a:p>
            <a:pPr algn="just"/>
            <a:r>
              <a:rPr lang="en-US" sz="900" dirty="0" err="1"/>
              <a:t>azure_ai</a:t>
            </a:r>
            <a:r>
              <a:rPr lang="en-US" sz="900" dirty="0"/>
              <a:t> extension allows :</a:t>
            </a:r>
          </a:p>
          <a:p>
            <a:pPr marL="171450" indent="-171450" algn="just">
              <a:buFont typeface="Arial" panose="020B0604020202020204" pitchFamily="34" charset="0"/>
              <a:buChar char="•"/>
            </a:pPr>
            <a:r>
              <a:rPr lang="en-US" sz="900" dirty="0"/>
              <a:t>Generate embeddings from within the database with a single line of SQL code invoking a UDF.</a:t>
            </a:r>
          </a:p>
          <a:p>
            <a:pPr marL="171450" indent="-171450" algn="just">
              <a:buFont typeface="Arial" panose="020B0604020202020204" pitchFamily="34" charset="0"/>
              <a:buChar char="•"/>
            </a:pPr>
            <a:r>
              <a:rPr lang="en-US" sz="900" dirty="0"/>
              <a:t>Call various service from SQL with a simple function call enabling scenarios such as:</a:t>
            </a:r>
          </a:p>
          <a:p>
            <a:pPr marL="514350" lvl="1" indent="-171450" algn="just">
              <a:buFont typeface="Arial" panose="020B0604020202020204" pitchFamily="34" charset="0"/>
              <a:buChar char="•"/>
            </a:pPr>
            <a:r>
              <a:rPr lang="en-US" sz="900" dirty="0">
                <a:latin typeface="+mj-lt"/>
              </a:rPr>
              <a:t>Sentiment Analysis</a:t>
            </a:r>
          </a:p>
          <a:p>
            <a:pPr marL="514350" lvl="1" indent="-171450" algn="just">
              <a:buFont typeface="Arial" panose="020B0604020202020204" pitchFamily="34" charset="0"/>
              <a:buChar char="•"/>
            </a:pPr>
            <a:r>
              <a:rPr lang="en-US" sz="900" dirty="0">
                <a:latin typeface="+mj-lt"/>
              </a:rPr>
              <a:t>Language detection</a:t>
            </a:r>
          </a:p>
          <a:p>
            <a:pPr marL="514350" lvl="1" indent="-171450" algn="just">
              <a:buFont typeface="Arial" panose="020B0604020202020204" pitchFamily="34" charset="0"/>
              <a:buChar char="•"/>
            </a:pPr>
            <a:r>
              <a:rPr lang="en-US" sz="900" dirty="0">
                <a:latin typeface="+mj-lt"/>
              </a:rPr>
              <a:t>Summarization</a:t>
            </a:r>
          </a:p>
          <a:p>
            <a:pPr marL="514350" lvl="1" indent="-171450" algn="just">
              <a:buFont typeface="Arial" panose="020B0604020202020204" pitchFamily="34" charset="0"/>
              <a:buChar char="•"/>
            </a:pPr>
            <a:r>
              <a:rPr lang="en-US" sz="900" dirty="0">
                <a:latin typeface="+mj-lt"/>
              </a:rPr>
              <a:t>PII information detection</a:t>
            </a:r>
          </a:p>
          <a:p>
            <a:pPr marL="514350" lvl="1" indent="-171450" algn="just">
              <a:buFont typeface="Arial" panose="020B0604020202020204" pitchFamily="34" charset="0"/>
              <a:buChar char="•"/>
            </a:pPr>
            <a:r>
              <a:rPr lang="en-US" sz="900" dirty="0">
                <a:latin typeface="+mj-lt"/>
              </a:rPr>
              <a:t>Key phase extractions</a:t>
            </a:r>
          </a:p>
          <a:p>
            <a:pPr marL="171450" indent="-171450" algn="just">
              <a:buFont typeface="Arial" panose="020B0604020202020204" pitchFamily="34" charset="0"/>
              <a:buChar char="•"/>
            </a:pPr>
            <a:r>
              <a:rPr lang="en-US" sz="900" dirty="0"/>
              <a:t>Harness the power of large language models (LLMS) alongside your operational data in PostgreSQL.</a:t>
            </a:r>
          </a:p>
        </p:txBody>
      </p:sp>
    </p:spTree>
    <p:extLst>
      <p:ext uri="{BB962C8B-B14F-4D97-AF65-F5344CB8AC3E}">
        <p14:creationId xmlns:p14="http://schemas.microsoft.com/office/powerpoint/2010/main" val="92069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0"/>
            <a:ext cx="4365038" cy="1347793"/>
          </a:xfrm>
        </p:spPr>
        <p:txBody>
          <a:bodyPr/>
          <a:lstStyle/>
          <a:p>
            <a:pPr algn="just"/>
            <a:r>
              <a:rPr lang="en-US" sz="1000" dirty="0">
                <a:latin typeface="+mj-lt"/>
                <a:hlinkClick r:id="rId2"/>
              </a:rPr>
              <a:t>Introducing Private Link based networking with Azure Database for PostgreSQL – Flexible Server</a:t>
            </a:r>
            <a:endParaRPr lang="en-US" sz="1000" dirty="0">
              <a:latin typeface="+mj-lt"/>
            </a:endParaRPr>
          </a:p>
          <a:p>
            <a:pPr algn="just"/>
            <a:r>
              <a:rPr lang="en-US" sz="1000" dirty="0">
                <a:latin typeface="+mj-lt"/>
              </a:rPr>
              <a:t>MS announced support </a:t>
            </a:r>
            <a:r>
              <a:rPr lang="en-US" sz="1000" b="1" dirty="0">
                <a:latin typeface="+mj-lt"/>
              </a:rPr>
              <a:t>for Azure Private Link  for private networking with Azure Database for PostgreSQL </a:t>
            </a:r>
            <a:r>
              <a:rPr lang="en-US" sz="1000" dirty="0">
                <a:latin typeface="+mj-lt"/>
              </a:rPr>
              <a:t>- Flexible server in Public Preview, in addition to already existing networking capabilities provided by VNET injection. This has been a widely asked feature from our customers and will add security and flexibility to the networking stack of PostgreSQL Flexible Server.</a:t>
            </a:r>
          </a:p>
          <a:p>
            <a:pPr algn="just"/>
            <a:endParaRPr lang="en-US" sz="1000" dirty="0">
              <a:latin typeface="+mj-lt"/>
            </a:endParaRP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New Postgres Extensions: </a:t>
            </a:r>
            <a:r>
              <a:rPr lang="en-US" sz="1000" dirty="0" err="1">
                <a:hlinkClick r:id="rId3"/>
              </a:rPr>
              <a:t>azure_storage</a:t>
            </a:r>
            <a:r>
              <a:rPr lang="en-US" sz="1000" dirty="0">
                <a:hlinkClick r:id="rId3"/>
              </a:rPr>
              <a:t> &amp; </a:t>
            </a:r>
            <a:r>
              <a:rPr lang="en-US" sz="1000" dirty="0" err="1">
                <a:hlinkClick r:id="rId3"/>
              </a:rPr>
              <a:t>tds_fdw</a:t>
            </a:r>
            <a:endParaRPr lang="en-US" sz="1000" dirty="0"/>
          </a:p>
          <a:p>
            <a:pPr algn="just"/>
            <a:r>
              <a:rPr lang="en-US" sz="1000" dirty="0"/>
              <a:t>To simplify loading and exporting data between Azure cloud storage and Postgres, MS announced the general availability of the </a:t>
            </a:r>
            <a:r>
              <a:rPr lang="en-US" sz="1000" b="1" dirty="0" err="1"/>
              <a:t>azure_storage</a:t>
            </a:r>
            <a:r>
              <a:rPr lang="en-US" sz="1000" b="1" dirty="0"/>
              <a:t> extension for Postgres.</a:t>
            </a:r>
          </a:p>
          <a:p>
            <a:pPr algn="just"/>
            <a:r>
              <a:rPr lang="en-US" sz="1000" b="1" dirty="0"/>
              <a:t>Also, to access data in Mi</a:t>
            </a:r>
            <a:r>
              <a:rPr lang="en-US" sz="1000" dirty="0"/>
              <a:t>crosoft SQL, we’re pleased to announce the availability of </a:t>
            </a:r>
            <a:r>
              <a:rPr lang="en-US" sz="1000" dirty="0" err="1"/>
              <a:t>tds_fdw</a:t>
            </a:r>
            <a:r>
              <a:rPr lang="en-US" sz="1000" dirty="0"/>
              <a:t> which enables customers to use a foreign data wrapper to query data stored in Microsoft SQL databases.</a:t>
            </a:r>
          </a:p>
          <a:p>
            <a:pPr algn="just"/>
            <a:r>
              <a:rPr lang="en-US" sz="1000" dirty="0">
                <a:hlinkClick r:id="rId3"/>
              </a:rPr>
              <a:t>New Regions - General Availability</a:t>
            </a:r>
            <a:endParaRPr lang="en-US" sz="1000" dirty="0"/>
          </a:p>
          <a:p>
            <a:pPr algn="just"/>
            <a:r>
              <a:rPr lang="en-US" sz="1000" dirty="0"/>
              <a:t>MS announced the </a:t>
            </a:r>
            <a:r>
              <a:rPr lang="en-US" sz="1000" b="1" dirty="0"/>
              <a:t>general availability of the Israel Central region </a:t>
            </a:r>
            <a:r>
              <a:rPr lang="en-US" sz="1000" dirty="0"/>
              <a:t>for Azure Database for PostgreSQL - Flexible Server. </a:t>
            </a:r>
          </a:p>
          <a:p>
            <a:pPr algn="just"/>
            <a:r>
              <a:rPr lang="en-US" sz="1000" dirty="0">
                <a:hlinkClick r:id="rId4"/>
              </a:rPr>
              <a:t>Premium SSD v2 – Public Preview</a:t>
            </a:r>
            <a:endParaRPr lang="en-US" sz="1000" dirty="0"/>
          </a:p>
          <a:p>
            <a:pPr algn="just"/>
            <a:r>
              <a:rPr lang="en-US" sz="1000" dirty="0"/>
              <a:t>Flexible Server in Azure Database for PostgreSQL now provides a new storage option that </a:t>
            </a:r>
            <a:r>
              <a:rPr lang="en-US" sz="1000" b="1" dirty="0"/>
              <a:t>supports up to 80K IOPS, 64 TB storage, and 1,200 MB/s throughput.</a:t>
            </a:r>
            <a:r>
              <a:rPr lang="en-US" sz="1000" dirty="0"/>
              <a:t> </a:t>
            </a:r>
            <a:r>
              <a:rPr lang="en-US" sz="1000" b="1" dirty="0"/>
              <a:t>The Premium SSD v2 option (in Preview) </a:t>
            </a:r>
            <a:r>
              <a:rPr lang="en-US" sz="1000" dirty="0"/>
              <a:t>enables to tailor IOPS and storage to workload needs and adjust the settings anytime, without any interruption. You can also resize storage allocation by as little as 1 GB to achieve the optimal fit for your database.</a:t>
            </a:r>
          </a:p>
          <a:p>
            <a:pPr algn="just"/>
            <a:endParaRPr lang="en-US" sz="1000" dirty="0"/>
          </a:p>
          <a:p>
            <a:pPr algn="just"/>
            <a:endParaRPr lang="en-US" sz="1000" dirty="0"/>
          </a:p>
        </p:txBody>
      </p:sp>
      <p:pic>
        <p:nvPicPr>
          <p:cNvPr id="3074" name="Picture 2" descr="thumbnail image 1 of blog post titled &#10; &#10; &#10;  &#10; &#10; &#10; &#10;    &#10;  &#10;   &#10;    &#10;      &#10;       Introducing Private Link based networking with Azure Database for PostgreSQL – Flexible Server&#10;       &#10;      &#10;     &#10;   &#10;  &#10; &#10;   &#10; &#10; &#10; &#10; &#10; &#10;">
            <a:extLst>
              <a:ext uri="{FF2B5EF4-FFF2-40B4-BE49-F238E27FC236}">
                <a16:creationId xmlns:a16="http://schemas.microsoft.com/office/drawing/2014/main" id="{08670049-AAF9-90C0-0317-74447C0BB94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9181" y="2355273"/>
            <a:ext cx="3799128" cy="200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2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1"/>
            <a:ext cx="4365038" cy="1562538"/>
          </a:xfrm>
        </p:spPr>
        <p:txBody>
          <a:bodyPr/>
          <a:lstStyle/>
          <a:p>
            <a:pPr marL="171450" indent="-171450" algn="just">
              <a:buFont typeface="Arial" panose="020B0604020202020204" pitchFamily="34" charset="0"/>
              <a:buChar char="•"/>
            </a:pPr>
            <a:r>
              <a:rPr lang="en-US" sz="1000" b="1" dirty="0">
                <a:latin typeface="+mj-lt"/>
              </a:rPr>
              <a:t>Virtual Endpoints </a:t>
            </a:r>
            <a:r>
              <a:rPr lang="en-US" sz="1000" dirty="0">
                <a:latin typeface="+mj-lt"/>
              </a:rPr>
              <a:t>- database's steadfast links that remain unchanged, irrespective of role swaps. As a result, the writer endpoint will always connect to the current primary server, and the reader endpoint will point to the current replica. This feature ensures that, even after a promotion event, application's connection strings remain valid, eliminating the need for manual updates and thereby streamlining your disaster recovery operations. </a:t>
            </a:r>
          </a:p>
          <a:p>
            <a:pPr marL="171450" indent="-171450" algn="just">
              <a:buFont typeface="Arial" panose="020B0604020202020204" pitchFamily="34" charset="0"/>
              <a:buChar char="•"/>
            </a:pPr>
            <a:r>
              <a:rPr lang="en-US" sz="1000" dirty="0">
                <a:latin typeface="+mj-lt"/>
              </a:rPr>
              <a:t>Promote to primary server - allows for a swift and straightforward swap of roles between primary database and its replica, ensuring continuous operations with minimal interruption.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1209247"/>
          </a:xfrm>
        </p:spPr>
        <p:txBody>
          <a:bodyPr/>
          <a:lstStyle/>
          <a:p>
            <a:pPr algn="just"/>
            <a:r>
              <a:rPr lang="en-US" sz="1000" dirty="0">
                <a:hlinkClick r:id="rId2"/>
              </a:rPr>
              <a:t>Multi-Region Disaster Recovery (</a:t>
            </a:r>
            <a:r>
              <a:rPr lang="en-US" sz="1000" dirty="0" err="1">
                <a:hlinkClick r:id="rId2"/>
              </a:rPr>
              <a:t>GeoDR</a:t>
            </a:r>
            <a:r>
              <a:rPr lang="en-US" sz="1000" dirty="0">
                <a:hlinkClick r:id="rId2"/>
              </a:rPr>
              <a:t>) – Public Preview</a:t>
            </a:r>
            <a:endParaRPr lang="en-US" sz="1000" dirty="0"/>
          </a:p>
          <a:p>
            <a:pPr algn="just"/>
            <a:r>
              <a:rPr lang="en-US" sz="1000" dirty="0"/>
              <a:t>Mission-critical applications require robust high availability and disaster recovery capabilities. </a:t>
            </a:r>
            <a:r>
              <a:rPr lang="en-US" sz="1000" b="1" dirty="0"/>
              <a:t>MS announced that Multi-Region Disaster Recovery, often referred to as </a:t>
            </a:r>
            <a:r>
              <a:rPr lang="en-US" sz="1000" b="1" dirty="0" err="1"/>
              <a:t>GeoDR</a:t>
            </a:r>
            <a:r>
              <a:rPr lang="en-US" sz="1000" b="1" dirty="0"/>
              <a:t>, is now in public preview for Azure Database for PostgreSQL - Flexible Server. </a:t>
            </a:r>
            <a:r>
              <a:rPr lang="en-US" sz="1000" dirty="0"/>
              <a:t>Using </a:t>
            </a:r>
            <a:r>
              <a:rPr lang="en-US" sz="1000" dirty="0" err="1"/>
              <a:t>GeoDR</a:t>
            </a:r>
            <a:r>
              <a:rPr lang="en-US" sz="1000" dirty="0"/>
              <a:t>, it is possible to failover to a different region under a single Virtual Endpoint. </a:t>
            </a:r>
          </a:p>
        </p:txBody>
      </p:sp>
      <p:pic>
        <p:nvPicPr>
          <p:cNvPr id="4098" name="Picture 2" descr="thumbnail image 2 captioned Diagram of promote to primary server flow.">
            <a:extLst>
              <a:ext uri="{FF2B5EF4-FFF2-40B4-BE49-F238E27FC236}">
                <a16:creationId xmlns:a16="http://schemas.microsoft.com/office/drawing/2014/main" id="{78EA1FFC-747E-B637-C677-2D86E31B24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264" y="2233607"/>
            <a:ext cx="3955313" cy="21500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FCAFCA-A0A9-054D-48C6-96EC6304DB77}"/>
              </a:ext>
            </a:extLst>
          </p:cNvPr>
          <p:cNvSpPr txBox="1"/>
          <p:nvPr/>
        </p:nvSpPr>
        <p:spPr>
          <a:xfrm>
            <a:off x="4509655" y="2571750"/>
            <a:ext cx="4495801" cy="1015663"/>
          </a:xfrm>
          <a:prstGeom prst="rect">
            <a:avLst/>
          </a:prstGeom>
          <a:noFill/>
        </p:spPr>
        <p:txBody>
          <a:bodyPr wrap="square">
            <a:spAutoFit/>
          </a:bodyPr>
          <a:lstStyle/>
          <a:p>
            <a:pPr algn="just"/>
            <a:r>
              <a:rPr lang="en-US" sz="1000" dirty="0">
                <a:latin typeface="+mj-lt"/>
                <a:hlinkClick r:id="rId4"/>
              </a:rPr>
              <a:t>Storage IOPS Separation – Public Preview</a:t>
            </a:r>
            <a:endParaRPr lang="en-US" sz="1000" dirty="0">
              <a:latin typeface="+mj-lt"/>
            </a:endParaRPr>
          </a:p>
          <a:p>
            <a:pPr algn="just"/>
            <a:r>
              <a:rPr lang="en-US" sz="1000" dirty="0">
                <a:latin typeface="+mj-lt"/>
              </a:rPr>
              <a:t>Azure Database for PostgreSQL – </a:t>
            </a:r>
            <a:r>
              <a:rPr lang="en-US" sz="1000" b="1" dirty="0">
                <a:latin typeface="+mj-lt"/>
              </a:rPr>
              <a:t>Flexible Server supports the provisioning of additional IOPS</a:t>
            </a:r>
            <a:r>
              <a:rPr lang="en-US" sz="1000" dirty="0">
                <a:latin typeface="+mj-lt"/>
              </a:rPr>
              <a:t>. This feature enables to provision </a:t>
            </a:r>
            <a:r>
              <a:rPr lang="en-US" sz="1000" b="1" dirty="0">
                <a:latin typeface="+mj-lt"/>
              </a:rPr>
              <a:t>additional IOPS above the complimentary IOPS limit. </a:t>
            </a:r>
            <a:r>
              <a:rPr lang="en-US" sz="1000" dirty="0">
                <a:latin typeface="+mj-lt"/>
              </a:rPr>
              <a:t>Using this feature, it is possible to increase or decrease the number of IOPS provisioned based on your workload requirements at any time.</a:t>
            </a:r>
          </a:p>
          <a:p>
            <a:pPr algn="just"/>
            <a:r>
              <a:rPr lang="en-US" sz="1000" dirty="0">
                <a:latin typeface="+mj-lt"/>
              </a:rPr>
              <a:t>The minimum and maximum IOPS are determined by the selected compute size. </a:t>
            </a:r>
          </a:p>
        </p:txBody>
      </p:sp>
    </p:spTree>
    <p:extLst>
      <p:ext uri="{BB962C8B-B14F-4D97-AF65-F5344CB8AC3E}">
        <p14:creationId xmlns:p14="http://schemas.microsoft.com/office/powerpoint/2010/main" val="143134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773152"/>
            <a:ext cx="4365038" cy="4192858"/>
          </a:xfrm>
        </p:spPr>
        <p:txBody>
          <a:bodyPr/>
          <a:lstStyle/>
          <a:p>
            <a:pPr algn="just"/>
            <a:r>
              <a:rPr lang="en-US" sz="930" dirty="0">
                <a:latin typeface="+mj-lt"/>
                <a:hlinkClick r:id="rId2"/>
              </a:rPr>
              <a:t>Public Preview: Azure SQL updates for mid-November 2023</a:t>
            </a:r>
            <a:endParaRPr lang="en-US" sz="930" dirty="0">
              <a:latin typeface="+mj-lt"/>
            </a:endParaRPr>
          </a:p>
          <a:p>
            <a:pPr algn="just"/>
            <a:r>
              <a:rPr lang="en-US" sz="930" dirty="0">
                <a:latin typeface="+mj-lt"/>
              </a:rPr>
              <a:t>In mid-November 2023, the following updates and enhancements were made to Azure SQL:  </a:t>
            </a:r>
          </a:p>
          <a:p>
            <a:pPr marL="171450" indent="-171450" algn="just">
              <a:buFont typeface="Arial" panose="020B0604020202020204" pitchFamily="34" charset="0"/>
              <a:buChar char="•"/>
            </a:pPr>
            <a:r>
              <a:rPr lang="en-US" sz="930" b="1" dirty="0">
                <a:latin typeface="+mj-lt"/>
              </a:rPr>
              <a:t>Improve the performance and scalability of Azure SQL Database Hyperscale </a:t>
            </a:r>
            <a:r>
              <a:rPr lang="en-US" sz="930" dirty="0">
                <a:latin typeface="+mj-lt"/>
              </a:rPr>
              <a:t>elastic pools with the new premium-series, and memory optimized premium-series hardware options.</a:t>
            </a:r>
          </a:p>
          <a:p>
            <a:pPr marL="171450" indent="-171450" algn="just">
              <a:buFont typeface="Arial" panose="020B0604020202020204" pitchFamily="34" charset="0"/>
              <a:buChar char="•"/>
            </a:pPr>
            <a:r>
              <a:rPr lang="en-US" sz="930" b="1" dirty="0">
                <a:latin typeface="+mj-lt"/>
              </a:rPr>
              <a:t>Enable disaster recovery for Azure SQL Database </a:t>
            </a:r>
            <a:r>
              <a:rPr lang="en-US" sz="930" dirty="0">
                <a:latin typeface="+mj-lt"/>
              </a:rPr>
              <a:t>at lower cost using standby replica which does not incur license costs.</a:t>
            </a:r>
          </a:p>
          <a:p>
            <a:pPr marL="171450" indent="-171450" algn="just">
              <a:buFont typeface="Arial" panose="020B0604020202020204" pitchFamily="34" charset="0"/>
              <a:buChar char="•"/>
            </a:pPr>
            <a:r>
              <a:rPr lang="en-US" sz="930" b="1" dirty="0">
                <a:latin typeface="+mj-lt"/>
              </a:rPr>
              <a:t>Replicate Azure SQL Managed Instance databases </a:t>
            </a:r>
            <a:r>
              <a:rPr lang="en-US" sz="930" dirty="0">
                <a:latin typeface="+mj-lt"/>
              </a:rPr>
              <a:t>to SQL Server 2022 and in case of disaster, failover online SQL Server 2022 databases to Azure SQL Managed Instance using the link feature.</a:t>
            </a:r>
          </a:p>
          <a:p>
            <a:pPr algn="just"/>
            <a:r>
              <a:rPr lang="en-US" sz="930" dirty="0">
                <a:latin typeface="+mj-lt"/>
                <a:hlinkClick r:id="rId3"/>
              </a:rPr>
              <a:t>General availability: Azure SQL updates for mid-November 2023</a:t>
            </a:r>
            <a:endParaRPr lang="en-US" sz="930" dirty="0">
              <a:latin typeface="+mj-lt"/>
            </a:endParaRPr>
          </a:p>
          <a:p>
            <a:pPr marL="171450" indent="-171450" algn="just">
              <a:buFont typeface="Arial" panose="020B0604020202020204" pitchFamily="34" charset="0"/>
              <a:buChar char="•"/>
            </a:pPr>
            <a:r>
              <a:rPr lang="en-US" sz="930" b="1" dirty="0">
                <a:latin typeface="+mj-lt"/>
              </a:rPr>
              <a:t>1 year capacity reservations </a:t>
            </a:r>
            <a:r>
              <a:rPr lang="en-US" sz="930" dirty="0">
                <a:latin typeface="+mj-lt"/>
              </a:rPr>
              <a:t>for the Premium service tier of Azure SQL database. </a:t>
            </a:r>
          </a:p>
          <a:p>
            <a:pPr marL="171450" indent="-171450" algn="just">
              <a:buFont typeface="Arial" panose="020B0604020202020204" pitchFamily="34" charset="0"/>
              <a:buChar char="•"/>
            </a:pPr>
            <a:r>
              <a:rPr lang="en-US" sz="930" b="1" dirty="0">
                <a:latin typeface="+mj-lt"/>
              </a:rPr>
              <a:t>Enable Always Encrypted </a:t>
            </a:r>
            <a:r>
              <a:rPr lang="en-US" sz="930" dirty="0">
                <a:latin typeface="+mj-lt"/>
              </a:rPr>
              <a:t>with secure enclaves that require stronger security protection of hardware enclave and have CPU or memory-heavy workload requirements using new DC-series databases with up to 40 </a:t>
            </a:r>
            <a:r>
              <a:rPr lang="en-US" sz="930" dirty="0" err="1">
                <a:latin typeface="+mj-lt"/>
              </a:rPr>
              <a:t>vCores</a:t>
            </a:r>
            <a:r>
              <a:rPr lang="en-US" sz="930" dirty="0">
                <a:latin typeface="+mj-lt"/>
              </a:rPr>
              <a:t>.</a:t>
            </a:r>
          </a:p>
          <a:p>
            <a:pPr marL="171450" indent="-171450" algn="just">
              <a:buFont typeface="Arial" panose="020B0604020202020204" pitchFamily="34" charset="0"/>
              <a:buChar char="•"/>
            </a:pPr>
            <a:r>
              <a:rPr lang="en-US" sz="930" b="1" dirty="0">
                <a:latin typeface="+mj-lt"/>
              </a:rPr>
              <a:t>Azure SQL Managed Instance </a:t>
            </a:r>
            <a:r>
              <a:rPr lang="en-US" sz="930" dirty="0">
                <a:latin typeface="+mj-lt"/>
              </a:rPr>
              <a:t>business critical improvements including more </a:t>
            </a:r>
            <a:r>
              <a:rPr lang="en-US" sz="930" dirty="0" err="1">
                <a:latin typeface="+mj-lt"/>
              </a:rPr>
              <a:t>vCores</a:t>
            </a:r>
            <a:r>
              <a:rPr lang="en-US" sz="930" dirty="0">
                <a:latin typeface="+mj-lt"/>
              </a:rPr>
              <a:t>, doubled max log rate, better storage-to-vCore ratio, and more click stops. Learn More.</a:t>
            </a:r>
          </a:p>
          <a:p>
            <a:pPr marL="171450" indent="-171450" algn="just">
              <a:buFont typeface="Arial" panose="020B0604020202020204" pitchFamily="34" charset="0"/>
              <a:buChar char="•"/>
            </a:pPr>
            <a:r>
              <a:rPr lang="en-US" sz="930" dirty="0">
                <a:latin typeface="+mj-lt"/>
              </a:rPr>
              <a:t>Bring the benefits of Always Encrypted to all Azure SQL Database offerings with software-based Always Encrypted with virtualization-based security (VBS) enclaves.</a:t>
            </a:r>
          </a:p>
          <a:p>
            <a:pPr marL="171450" indent="-171450" algn="just">
              <a:buFont typeface="Arial" panose="020B0604020202020204" pitchFamily="34" charset="0"/>
              <a:buChar char="•"/>
            </a:pPr>
            <a:r>
              <a:rPr lang="en-US" sz="930" dirty="0">
                <a:latin typeface="+mj-lt"/>
              </a:rPr>
              <a:t>Make your data tamper-proof and establish trust with ledger in Azure SQL Managed Instance.</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4014793"/>
          </a:xfrm>
        </p:spPr>
        <p:txBody>
          <a:bodyPr/>
          <a:lstStyle/>
          <a:p>
            <a:pPr algn="just"/>
            <a:r>
              <a:rPr lang="en-US" sz="1000" dirty="0">
                <a:hlinkClick r:id="rId4"/>
              </a:rPr>
              <a:t>General Availability: Lower pricing for Azure SQL Database Hyperscale expected in December 2023</a:t>
            </a:r>
            <a:endParaRPr lang="en-US" sz="1000" dirty="0"/>
          </a:p>
          <a:p>
            <a:pPr algn="just"/>
            <a:r>
              <a:rPr lang="en-US" sz="1000" b="1" dirty="0"/>
              <a:t>From December 15, 2023</a:t>
            </a:r>
            <a:r>
              <a:rPr lang="en-US" sz="1000" dirty="0"/>
              <a:t>, it will be possible to build new, highly scalable cloud applications on Azure SQL Database Hyperscale at the price of commercial open-source databases.</a:t>
            </a:r>
          </a:p>
          <a:p>
            <a:pPr algn="just"/>
            <a:r>
              <a:rPr lang="en-US" sz="1000" dirty="0"/>
              <a:t>As a result, it allows to save up to 35% on compute bill and invest in other resources to build AI-ready cloud applications of any size and IO requirement.</a:t>
            </a:r>
          </a:p>
          <a:p>
            <a:pPr algn="just"/>
            <a:r>
              <a:rPr lang="en-US" sz="1000" dirty="0"/>
              <a:t>The new pricing will also apply to storage. You will be charged only for the storage used by the database. There will be no charges for IO operations.</a:t>
            </a:r>
          </a:p>
          <a:p>
            <a:pPr algn="just"/>
            <a:r>
              <a:rPr lang="en-US" sz="1000" dirty="0">
                <a:hlinkClick r:id="rId5"/>
              </a:rPr>
              <a:t>General Availability: November 2022 Feature Wave for Azure SQL Managed Instance</a:t>
            </a:r>
            <a:endParaRPr lang="en-US" sz="1000" dirty="0"/>
          </a:p>
          <a:p>
            <a:pPr marL="171450" indent="-171450" algn="just">
              <a:buFont typeface="Arial" panose="020B0604020202020204" pitchFamily="34" charset="0"/>
              <a:buChar char="•"/>
            </a:pPr>
            <a:r>
              <a:rPr lang="en-US" sz="1000" dirty="0"/>
              <a:t>Enjoy faster instance provisioning with 30 minute provisioning for the first instance in a subnet.</a:t>
            </a:r>
          </a:p>
          <a:p>
            <a:pPr marL="171450" indent="-171450" algn="just">
              <a:buFont typeface="Arial" panose="020B0604020202020204" pitchFamily="34" charset="0"/>
              <a:buChar char="•"/>
            </a:pPr>
            <a:r>
              <a:rPr lang="en-US" sz="1000" dirty="0"/>
              <a:t>Improve the resiliency of your instances with zone redundancy for Business Critical instances.</a:t>
            </a:r>
          </a:p>
          <a:p>
            <a:pPr marL="171450" indent="-171450" algn="just">
              <a:buFont typeface="Arial" panose="020B0604020202020204" pitchFamily="34" charset="0"/>
              <a:buChar char="•"/>
            </a:pPr>
            <a:r>
              <a:rPr lang="en-US" sz="1000" dirty="0"/>
              <a:t>Optimize your costs by starting and stopping your General Purpose instances at your discretion.</a:t>
            </a:r>
          </a:p>
          <a:p>
            <a:pPr marL="171450" indent="-171450" algn="just">
              <a:buFont typeface="Arial" panose="020B0604020202020204" pitchFamily="34" charset="0"/>
              <a:buChar char="•"/>
            </a:pPr>
            <a:r>
              <a:rPr lang="en-US" sz="1000" dirty="0"/>
              <a:t>Run distributed transactions in mixed environments through Microsoft Distributed Transaction Coordinator (MSDTC).</a:t>
            </a:r>
          </a:p>
        </p:txBody>
      </p:sp>
    </p:spTree>
    <p:extLst>
      <p:ext uri="{BB962C8B-B14F-4D97-AF65-F5344CB8AC3E}">
        <p14:creationId xmlns:p14="http://schemas.microsoft.com/office/powerpoint/2010/main" val="382021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General availability: Azure SQL Database Always Encrypted with virtualization-based security (VBS) enclaves</a:t>
            </a:r>
            <a:endParaRPr lang="en-US" sz="1000" dirty="0">
              <a:latin typeface="+mj-lt"/>
            </a:endParaRPr>
          </a:p>
          <a:p>
            <a:pPr algn="just"/>
            <a:r>
              <a:rPr lang="en-US" sz="1000" b="1" dirty="0">
                <a:latin typeface="+mj-lt"/>
              </a:rPr>
              <a:t>Always Encrypted is a family of industry-leading data protection features that provide a separation between those </a:t>
            </a:r>
            <a:r>
              <a:rPr lang="en-US" sz="1000" dirty="0">
                <a:latin typeface="+mj-lt"/>
              </a:rPr>
              <a:t>who own the data and can view it, and those who manage the data but should have no access. Until now, Always Encrypted with secure enclaves in Azure SQL Database relied on a hardware solution, Intel Software Guard Extensions (SGX) hardware enclaves.  With the release of Azure SQL Database Always Encrypted with virtualization-based security (VBS) this dependency is removed. </a:t>
            </a:r>
          </a:p>
          <a:p>
            <a:pPr algn="just"/>
            <a:r>
              <a:rPr lang="en-US" sz="1000" dirty="0">
                <a:latin typeface="+mj-lt"/>
              </a:rPr>
              <a:t> Unlike Intel SGX,  virtualization-based security (VBS) is a software-based solution with no hardware dependency. This allows you to bring the benefits of Always Encrypted with secure enclaves to all Azure SQL Database offerings. You can use the feature with a compute tier (provisioned or serverless), a purchasing model (vCore or DTU), a compute size (currently, up to 128 </a:t>
            </a:r>
            <a:r>
              <a:rPr lang="en-US" sz="1000" dirty="0" err="1">
                <a:latin typeface="+mj-lt"/>
              </a:rPr>
              <a:t>vCores</a:t>
            </a:r>
            <a:r>
              <a:rPr lang="en-US" sz="1000" dirty="0">
                <a:latin typeface="+mj-lt"/>
              </a:rPr>
              <a:t>), and a region that best matches your workload requirements. And, since VBS enclaves are available in existing hardware offerings, they come with no extra cost.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Bring enhanced manageability to your SQL Server anywhere with Azure Arc</a:t>
            </a:r>
            <a:endParaRPr lang="en-US" sz="1000" dirty="0"/>
          </a:p>
          <a:p>
            <a:pPr algn="just"/>
            <a:r>
              <a:rPr lang="en-US" sz="1000" dirty="0"/>
              <a:t>Introducing a new set of cloud-native features for </a:t>
            </a:r>
            <a:r>
              <a:rPr lang="en-US" sz="1000" b="1" dirty="0"/>
              <a:t>on-premises or </a:t>
            </a:r>
            <a:r>
              <a:rPr lang="en-US" sz="1000" b="1" dirty="0" err="1"/>
              <a:t>multicloud</a:t>
            </a:r>
            <a:r>
              <a:rPr lang="en-US" sz="1000" b="1" dirty="0"/>
              <a:t> SQL Server workloads</a:t>
            </a:r>
            <a:r>
              <a:rPr lang="en-US" sz="1000" dirty="0"/>
              <a:t>.  With SQL Server enabled by Azure Arc it is possible to benefit from out-of-box monitoring services; enhanced manageability of critical database operations such as Always On availability groups and failover cluster instances; and Extended Security Updates. All work together to bring better visibility, flexibility, and security to SQL Server, on-premises or across multi-cloud.</a:t>
            </a:r>
          </a:p>
          <a:p>
            <a:pPr algn="just"/>
            <a:r>
              <a:rPr lang="en-US" sz="1000" dirty="0">
                <a:hlinkClick r:id="rId4"/>
              </a:rPr>
              <a:t>Ledger in Azure SQL Managed Instance now generally available</a:t>
            </a:r>
            <a:endParaRPr lang="en-US" sz="1000" dirty="0"/>
          </a:p>
          <a:p>
            <a:pPr algn="just"/>
            <a:r>
              <a:rPr lang="en-US" sz="1000" dirty="0"/>
              <a:t>MS announced that ledger </a:t>
            </a:r>
            <a:r>
              <a:rPr lang="en-US" sz="1000" b="1" dirty="0"/>
              <a:t>in Azure SQL Managed Instance is now generally available! </a:t>
            </a:r>
            <a:r>
              <a:rPr lang="en-US" sz="1000" dirty="0"/>
              <a:t>This feature enables </a:t>
            </a:r>
            <a:r>
              <a:rPr lang="en-US" sz="1000" b="1" dirty="0"/>
              <a:t>to store and protect sensitive data in a tamper-evident and cryptographically verifiable way</a:t>
            </a:r>
            <a:r>
              <a:rPr lang="en-US" sz="1000" dirty="0"/>
              <a:t>, using the same familiar SQL interface. Ledger is designed to meet the highest standards of security and compliance, and it is ideal for scenarios such as financial transactions, healthcare records, audit logs, and more. With ledger, you can enjoy the benefits of a fully managed and scalable cloud database service, while ensuring the integrity and immutability of your data. The data is centrally managed, and you can cryptographically attest to other parties, such as auditors or other business parties, that your data is trusted and isn’t tampered with.</a:t>
            </a:r>
          </a:p>
          <a:p>
            <a:pPr algn="just"/>
            <a:endParaRPr lang="en-US" sz="1000" dirty="0"/>
          </a:p>
        </p:txBody>
      </p:sp>
    </p:spTree>
    <p:extLst>
      <p:ext uri="{BB962C8B-B14F-4D97-AF65-F5344CB8AC3E}">
        <p14:creationId xmlns:p14="http://schemas.microsoft.com/office/powerpoint/2010/main" val="428582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0"/>
            <a:ext cx="4365038" cy="2029369"/>
          </a:xfrm>
        </p:spPr>
        <p:txBody>
          <a:bodyPr/>
          <a:lstStyle/>
          <a:p>
            <a:pPr algn="just"/>
            <a:r>
              <a:rPr lang="en-US" sz="1000" dirty="0">
                <a:latin typeface="+mj-lt"/>
                <a:hlinkClick r:id="rId2"/>
              </a:rPr>
              <a:t>Public preview: Online Disaster recovery between SQL Server 2022 and Azure SQL Managed Instance</a:t>
            </a:r>
            <a:endParaRPr lang="en-US" sz="1000" dirty="0">
              <a:latin typeface="+mj-lt"/>
            </a:endParaRPr>
          </a:p>
          <a:p>
            <a:pPr algn="just"/>
            <a:r>
              <a:rPr lang="en-US" sz="1000" b="1" dirty="0">
                <a:latin typeface="+mj-lt"/>
              </a:rPr>
              <a:t>MS announced the public preview of  online disaster recovery between SQL Server 2022 and Azure SQL Managed Instance </a:t>
            </a:r>
            <a:r>
              <a:rPr lang="en-US" sz="1000" dirty="0">
                <a:latin typeface="+mj-lt"/>
              </a:rPr>
              <a:t>with the link feature in Azure SQL Managed Instance.</a:t>
            </a:r>
          </a:p>
          <a:p>
            <a:pPr algn="just"/>
            <a:r>
              <a:rPr lang="en-US" sz="1000" dirty="0">
                <a:latin typeface="+mj-lt"/>
              </a:rPr>
              <a:t>The link feature connects SQL Server 2022, hosted anywhere and the fully managed platform as a service (PaaS) service, Azure SQL Managed Instance, providing unprecedented hybrid flexibility and database mobility. With near real-time data replication to Azure using Always On technology, it is now possible to scale workloads or analytics to read-only secondaries in Azure to take advantage of a fully managed database platform, performance, and scale.</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New user interface experience for Azure SQL migration extension</a:t>
            </a:r>
            <a:endParaRPr lang="en-US" sz="1000" dirty="0"/>
          </a:p>
          <a:p>
            <a:pPr algn="just"/>
            <a:r>
              <a:rPr lang="en-US" sz="1000" b="1" dirty="0"/>
              <a:t>MS announced the new user interface (UI) for the Azure Database Migration Service's Azure Data Studio extension - Azure SQL Migration in release 1.5.0. </a:t>
            </a:r>
            <a:r>
              <a:rPr lang="en-US" sz="1000" dirty="0"/>
              <a:t>The new UI provides an intuitive experience that is easy to use and navigate. It is designed to help you migrate seamlessly and efficiently. Highlights of the new UI are:</a:t>
            </a:r>
          </a:p>
          <a:p>
            <a:pPr marL="171450" indent="-171450" algn="just">
              <a:buFont typeface="Arial" panose="020B0604020202020204" pitchFamily="34" charset="0"/>
              <a:buChar char="•"/>
            </a:pPr>
            <a:r>
              <a:rPr lang="en-US" sz="1000" dirty="0"/>
              <a:t>Revamped assessment results to show migration readiness of SQL source against the Azure SQL targets.</a:t>
            </a:r>
          </a:p>
          <a:p>
            <a:pPr marL="171450" indent="-171450" algn="just">
              <a:buFont typeface="Arial" panose="020B0604020202020204" pitchFamily="34" charset="0"/>
              <a:buChar char="•"/>
            </a:pPr>
            <a:r>
              <a:rPr lang="en-US" sz="1000" dirty="0"/>
              <a:t>A redesigned summary of assessment to display source databases migration readiness status.</a:t>
            </a:r>
          </a:p>
          <a:p>
            <a:pPr marL="171450" indent="-171450" algn="just">
              <a:buFont typeface="Arial" panose="020B0604020202020204" pitchFamily="34" charset="0"/>
              <a:buChar char="•"/>
            </a:pPr>
            <a:r>
              <a:rPr lang="en-US" sz="1000" dirty="0"/>
              <a:t>An improved target selection making it easier to compare Azure SQL targets.</a:t>
            </a:r>
          </a:p>
          <a:p>
            <a:pPr marL="171450" indent="-171450" algn="just">
              <a:buFont typeface="Arial" panose="020B0604020202020204" pitchFamily="34" charset="0"/>
              <a:buChar char="•"/>
            </a:pPr>
            <a:r>
              <a:rPr lang="en-US" sz="1000" dirty="0"/>
              <a:t>Experience a more productive and effortless migration workflow to Azure SQL targets with the new Azure SQL migration UI.</a:t>
            </a:r>
          </a:p>
        </p:txBody>
      </p:sp>
      <p:pic>
        <p:nvPicPr>
          <p:cNvPr id="7170" name="Picture 2" descr="thumbnail image 1 captioned Bi-directional failover between SQL Server 2022 and SQL Managed Instance">
            <a:extLst>
              <a:ext uri="{FF2B5EF4-FFF2-40B4-BE49-F238E27FC236}">
                <a16:creationId xmlns:a16="http://schemas.microsoft.com/office/drawing/2014/main" id="{8A2458CF-B248-A24D-825F-F9196054C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064" y="2884449"/>
            <a:ext cx="3035272" cy="1879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2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342900" y="903572"/>
            <a:ext cx="4365038" cy="2928900"/>
          </a:xfrm>
        </p:spPr>
        <p:txBody>
          <a:bodyPr/>
          <a:lstStyle/>
          <a:p>
            <a:pPr algn="just"/>
            <a:r>
              <a:rPr lang="en-US" sz="1000" dirty="0">
                <a:latin typeface="+mj-lt"/>
                <a:hlinkClick r:id="rId2"/>
              </a:rPr>
              <a:t>General availability: Additional Azure ExpressRoute peering locations</a:t>
            </a:r>
            <a:endParaRPr lang="en-US" sz="1000" dirty="0">
              <a:latin typeface="+mj-lt"/>
            </a:endParaRPr>
          </a:p>
          <a:p>
            <a:pPr algn="just"/>
            <a:r>
              <a:rPr lang="en-US" sz="1000" dirty="0">
                <a:latin typeface="+mj-lt"/>
              </a:rPr>
              <a:t>MS announced the expansion of our ExpressRoute services with the introduction of several new peering locations in Europe and Israel. </a:t>
            </a:r>
          </a:p>
          <a:p>
            <a:pPr marL="171450" indent="-171450" algn="just">
              <a:buFont typeface="Arial" panose="020B0604020202020204" pitchFamily="34" charset="0"/>
              <a:buChar char="•"/>
            </a:pPr>
            <a:r>
              <a:rPr lang="en-US" sz="1000" b="1" dirty="0">
                <a:latin typeface="+mj-lt"/>
              </a:rPr>
              <a:t>Zurich2</a:t>
            </a:r>
          </a:p>
          <a:p>
            <a:pPr marL="171450" indent="-171450" algn="just">
              <a:buFont typeface="Arial" panose="020B0604020202020204" pitchFamily="34" charset="0"/>
              <a:buChar char="•"/>
            </a:pPr>
            <a:r>
              <a:rPr lang="en-US" sz="1000" b="1" dirty="0">
                <a:latin typeface="+mj-lt"/>
              </a:rPr>
              <a:t>Milan2</a:t>
            </a:r>
          </a:p>
          <a:p>
            <a:pPr marL="171450" indent="-171450" algn="just">
              <a:buFont typeface="Arial" panose="020B0604020202020204" pitchFamily="34" charset="0"/>
              <a:buChar char="•"/>
            </a:pPr>
            <a:r>
              <a:rPr lang="en-US" sz="1000" b="1" dirty="0">
                <a:latin typeface="+mj-lt"/>
              </a:rPr>
              <a:t>Tel Aviv2</a:t>
            </a:r>
          </a:p>
          <a:p>
            <a:pPr algn="just"/>
            <a:r>
              <a:rPr lang="en-US" sz="1000" dirty="0">
                <a:latin typeface="+mj-lt"/>
              </a:rPr>
              <a:t>MS will be discontinuing the ExpressRoute peering location in Bogota. </a:t>
            </a:r>
          </a:p>
          <a:p>
            <a:pPr algn="just"/>
            <a:r>
              <a:rPr lang="en-US" sz="1000" dirty="0">
                <a:latin typeface="+mj-lt"/>
                <a:hlinkClick r:id="rId3"/>
              </a:rPr>
              <a:t>Public preview: Customer-controlled maintenance</a:t>
            </a:r>
            <a:endParaRPr lang="en-US" sz="1000" dirty="0">
              <a:latin typeface="+mj-lt"/>
            </a:endParaRPr>
          </a:p>
          <a:p>
            <a:pPr algn="just"/>
            <a:r>
              <a:rPr lang="en-US" sz="1000" dirty="0">
                <a:latin typeface="+mj-lt"/>
              </a:rPr>
              <a:t>Now it is possible </a:t>
            </a:r>
            <a:r>
              <a:rPr lang="en-US" sz="1000" b="1" dirty="0">
                <a:latin typeface="+mj-lt"/>
              </a:rPr>
              <a:t>to configure maintenance windows to schedule gateway maintenance at a time that is most convenient for their business</a:t>
            </a:r>
            <a:r>
              <a:rPr lang="en-US" sz="1000" dirty="0">
                <a:latin typeface="+mj-lt"/>
              </a:rPr>
              <a:t>. Currently customer-controlled maintenance windows are available in public preview for 4 types of gateway resources: (1) Virtual Network Gateway in ExpressRoute service (2) Virtual Network Gateway in VPN Gateway service (3) VPN Gateway (Site-to-Site) in Virtual WAN service (4) ExpressRoute Gateway in Virtual WAN service.</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Networking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4843502" y="851178"/>
            <a:ext cx="3955312" cy="3774069"/>
          </a:xfrm>
        </p:spPr>
        <p:txBody>
          <a:bodyPr/>
          <a:lstStyle/>
          <a:p>
            <a:pPr algn="just"/>
            <a:r>
              <a:rPr lang="en-US" sz="1000" dirty="0">
                <a:hlinkClick r:id="rId4"/>
              </a:rPr>
              <a:t>Public preview: Private subnet</a:t>
            </a:r>
            <a:endParaRPr lang="en-US" sz="1000" dirty="0"/>
          </a:p>
          <a:p>
            <a:pPr algn="just"/>
            <a:r>
              <a:rPr lang="en-US" sz="1000" dirty="0"/>
              <a:t>Currently, when virtual machines are created in a virtual network without any explicit outbound connectivity, they are assigned a default outbound public IP address.  These implicit IPs are subject to change, not associated with a subscription, difficult to troubleshoot, and do not follow Azure's model of "secure by default" which ensures customers have strong security without additional steps needed.  (The depreciation for this type of implicit connectivity was recently announced and is scheduled for September 2025.) </a:t>
            </a:r>
          </a:p>
          <a:p>
            <a:pPr algn="just"/>
            <a:r>
              <a:rPr lang="en-US" sz="1000" dirty="0"/>
              <a:t>The </a:t>
            </a:r>
            <a:r>
              <a:rPr lang="en-US" sz="1000" b="1" dirty="0"/>
              <a:t>private subnet feature will let prevent this insecure implicit connectivity for any newly created subnets by setting the "default outbound access" parameter to false. </a:t>
            </a:r>
          </a:p>
          <a:p>
            <a:pPr marL="171450" indent="-171450" algn="just">
              <a:buFont typeface="Arial" panose="020B0604020202020204" pitchFamily="34" charset="0"/>
              <a:buChar char="•"/>
            </a:pPr>
            <a:r>
              <a:rPr lang="en-US" sz="1000" dirty="0"/>
              <a:t>The parameter to create a Private Subnet </a:t>
            </a:r>
            <a:r>
              <a:rPr lang="en-US" sz="1000" b="1" dirty="0"/>
              <a:t>can only be modified during the creation of a subnet</a:t>
            </a:r>
            <a:r>
              <a:rPr lang="en-US" sz="1000" dirty="0"/>
              <a:t>.</a:t>
            </a:r>
          </a:p>
          <a:p>
            <a:pPr marL="171450" indent="-171450" algn="just">
              <a:buFont typeface="Arial" panose="020B0604020202020204" pitchFamily="34" charset="0"/>
              <a:buChar char="•"/>
            </a:pPr>
            <a:r>
              <a:rPr lang="en-US" sz="1000" dirty="0"/>
              <a:t>VMs on a Private Subnet can still access the Internet using explicit outbound connectivity</a:t>
            </a:r>
          </a:p>
          <a:p>
            <a:pPr algn="just"/>
            <a:r>
              <a:rPr lang="en-US" sz="1000" dirty="0"/>
              <a:t>Certain services will not function on a </a:t>
            </a:r>
            <a:r>
              <a:rPr lang="en-US" sz="1000" b="1" dirty="0"/>
              <a:t>virtual machine in a Private Subnet without an explicit method of egress</a:t>
            </a:r>
            <a:r>
              <a:rPr lang="en-US" sz="1000" dirty="0"/>
              <a:t> (examples are Windows Activation and Windows Updates)</a:t>
            </a:r>
          </a:p>
          <a:p>
            <a:pPr algn="just"/>
            <a:r>
              <a:rPr lang="en-US" sz="1000" dirty="0"/>
              <a:t>.</a:t>
            </a:r>
          </a:p>
        </p:txBody>
      </p:sp>
    </p:spTree>
    <p:extLst>
      <p:ext uri="{BB962C8B-B14F-4D97-AF65-F5344CB8AC3E}">
        <p14:creationId xmlns:p14="http://schemas.microsoft.com/office/powerpoint/2010/main" val="257155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Enhanced Performance in Additional Regions: Azure Synapse Analytics Spark Boosted by up to 77%</a:t>
            </a:r>
            <a:endParaRPr lang="en-US" sz="1000" dirty="0">
              <a:latin typeface="+mj-lt"/>
            </a:endParaRPr>
          </a:p>
          <a:p>
            <a:pPr algn="just"/>
            <a:r>
              <a:rPr lang="en-US" sz="1000" dirty="0">
                <a:latin typeface="+mj-lt"/>
              </a:rPr>
              <a:t>MS announced substantial improvements that could increase Spark performance by as much as 77%.</a:t>
            </a:r>
          </a:p>
          <a:p>
            <a:pPr marL="171450" indent="-171450" algn="just">
              <a:buFont typeface="Arial" panose="020B0604020202020204" pitchFamily="34" charset="0"/>
              <a:buChar char="•"/>
            </a:pPr>
            <a:r>
              <a:rPr lang="en-US" sz="1000" b="1" dirty="0">
                <a:latin typeface="+mj-lt"/>
              </a:rPr>
              <a:t>Performance Metrics</a:t>
            </a:r>
          </a:p>
          <a:p>
            <a:pPr marL="514350" lvl="1" indent="-171450" algn="just">
              <a:buFont typeface="Arial" panose="020B0604020202020204" pitchFamily="34" charset="0"/>
              <a:buChar char="•"/>
            </a:pPr>
            <a:r>
              <a:rPr lang="en-US" sz="1000" dirty="0">
                <a:latin typeface="+mj-lt"/>
              </a:rPr>
              <a:t>Internal testing, utilizing the 1TB TPC-H industry standard benchmark, indicates performance gains of up to 77%. It's important to note that individual workloads may vary, but the enhancements are designed to benefit all Azure Synapse Analytics Spark users.</a:t>
            </a:r>
          </a:p>
          <a:p>
            <a:pPr marL="171450" indent="-171450" algn="just">
              <a:buFont typeface="Arial" panose="020B0604020202020204" pitchFamily="34" charset="0"/>
              <a:buChar char="•"/>
            </a:pPr>
            <a:r>
              <a:rPr lang="en-US" sz="1000" b="1" dirty="0">
                <a:latin typeface="+mj-lt"/>
              </a:rPr>
              <a:t>Technological Foundations</a:t>
            </a:r>
          </a:p>
          <a:p>
            <a:pPr marL="514350" lvl="1" indent="-171450" algn="just">
              <a:buFont typeface="Arial" panose="020B0604020202020204" pitchFamily="34" charset="0"/>
              <a:buChar char="•"/>
            </a:pPr>
            <a:r>
              <a:rPr lang="en-US" sz="1000" dirty="0">
                <a:latin typeface="+mj-lt"/>
              </a:rPr>
              <a:t>This performance uptick is attributable to our transition to the latest Azure v5 Virtual Machines. These VMs bring improved CPU performance, increased SSD throughput, and elevated remote storage IOPS.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Azure Managed Instance for Apache Cassandra Feature Updates</a:t>
            </a:r>
            <a:endParaRPr lang="en-US" sz="1000" dirty="0"/>
          </a:p>
          <a:p>
            <a:pPr algn="just"/>
            <a:r>
              <a:rPr lang="en-US" sz="1000" b="1" dirty="0"/>
              <a:t>MS released several preview features to Azure Managed Instance for Apache Cassandra </a:t>
            </a:r>
            <a:r>
              <a:rPr lang="en-US" sz="1000" dirty="0"/>
              <a:t>that will enable to:</a:t>
            </a:r>
          </a:p>
          <a:p>
            <a:pPr marL="171450" indent="-171450" algn="just">
              <a:buFont typeface="Arial" panose="020B0604020202020204" pitchFamily="34" charset="0"/>
              <a:buChar char="•"/>
            </a:pPr>
            <a:r>
              <a:rPr lang="en-US" sz="1000" dirty="0"/>
              <a:t>Build next generation AI apps with vector search in Cassandra 5.0.</a:t>
            </a:r>
          </a:p>
          <a:p>
            <a:pPr marL="171450" indent="-171450" algn="just">
              <a:buFont typeface="Arial" panose="020B0604020202020204" pitchFamily="34" charset="0"/>
              <a:buChar char="•"/>
            </a:pPr>
            <a:r>
              <a:rPr lang="en-US" sz="1000" dirty="0"/>
              <a:t>Handle major Cassandra upgrades seamlessly with turnkey major version upgrades.</a:t>
            </a:r>
          </a:p>
          <a:p>
            <a:pPr marL="171450" indent="-171450" algn="just">
              <a:buFont typeface="Arial" panose="020B0604020202020204" pitchFamily="34" charset="0"/>
              <a:buChar char="•"/>
            </a:pPr>
            <a:r>
              <a:rPr lang="en-US" sz="1000" dirty="0"/>
              <a:t>Deploy multi-region clusters effortlessly with turnkey replication.</a:t>
            </a:r>
          </a:p>
          <a:p>
            <a:pPr marL="171450" indent="-171450" algn="just">
              <a:buFont typeface="Arial" panose="020B0604020202020204" pitchFamily="34" charset="0"/>
              <a:buChar char="•"/>
            </a:pPr>
            <a:r>
              <a:rPr lang="en-US" sz="1000" dirty="0"/>
              <a:t>Carry out live migrations easily with turnkey hybrid cluster setup.</a:t>
            </a:r>
          </a:p>
          <a:p>
            <a:pPr marL="171450" indent="-171450" algn="just">
              <a:buFont typeface="Arial" panose="020B0604020202020204" pitchFamily="34" charset="0"/>
              <a:buChar char="•"/>
            </a:pPr>
            <a:r>
              <a:rPr lang="en-US" sz="1000" dirty="0"/>
              <a:t>Reduce tail latencies and improve performance with write-through cache.</a:t>
            </a:r>
          </a:p>
        </p:txBody>
      </p:sp>
    </p:spTree>
    <p:extLst>
      <p:ext uri="{BB962C8B-B14F-4D97-AF65-F5344CB8AC3E}">
        <p14:creationId xmlns:p14="http://schemas.microsoft.com/office/powerpoint/2010/main" val="89968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Integration</a:t>
            </a:r>
          </a:p>
        </p:txBody>
      </p:sp>
    </p:spTree>
    <p:extLst>
      <p:ext uri="{BB962C8B-B14F-4D97-AF65-F5344CB8AC3E}">
        <p14:creationId xmlns:p14="http://schemas.microsoft.com/office/powerpoint/2010/main" val="596233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r>
              <a:rPr lang="en-US" sz="1000" dirty="0">
                <a:latin typeface="+mj-lt"/>
                <a:hlinkClick r:id="rId2"/>
              </a:rPr>
              <a:t>An updated SLA for Azure Service Bus Premium</a:t>
            </a:r>
            <a:endParaRPr lang="en-US" sz="1000" dirty="0">
              <a:latin typeface="+mj-lt"/>
            </a:endParaRPr>
          </a:p>
          <a:p>
            <a:r>
              <a:rPr lang="en-US" sz="1000" dirty="0">
                <a:latin typeface="+mj-lt"/>
              </a:rPr>
              <a:t>If you create a Premium namespace with the new partitioned entities feature enabled, in a region where Availability Zones is available, </a:t>
            </a:r>
            <a:r>
              <a:rPr lang="en-US" sz="1000" b="1" dirty="0">
                <a:latin typeface="+mj-lt"/>
              </a:rPr>
              <a:t>MS will provide an SLA of 99.99%.</a:t>
            </a:r>
          </a:p>
          <a:p>
            <a:r>
              <a:rPr lang="en-US" sz="1000" dirty="0">
                <a:latin typeface="+mj-lt"/>
                <a:hlinkClick r:id="rId3"/>
              </a:rPr>
              <a:t>MQTT broker feature, </a:t>
            </a:r>
            <a:r>
              <a:rPr lang="en-US" sz="1000" dirty="0" err="1">
                <a:latin typeface="+mj-lt"/>
                <a:hlinkClick r:id="rId3"/>
              </a:rPr>
              <a:t>PubSub</a:t>
            </a:r>
            <a:r>
              <a:rPr lang="en-US" sz="1000" dirty="0">
                <a:latin typeface="+mj-lt"/>
                <a:hlinkClick r:id="rId3"/>
              </a:rPr>
              <a:t> capabilities now available for Azure Event Grid</a:t>
            </a:r>
            <a:endParaRPr lang="en-US" sz="1000" dirty="0">
              <a:latin typeface="+mj-lt"/>
            </a:endParaRPr>
          </a:p>
          <a:p>
            <a:r>
              <a:rPr lang="en-US" sz="1000" dirty="0">
                <a:latin typeface="+mj-lt"/>
              </a:rPr>
              <a:t>To support the growing demand for connectivity, integration and analytics between Internet of Things (IoT) devices and cloud-based services, Azure Event Grid’s new MQTT broker feature is now generally available.</a:t>
            </a:r>
          </a:p>
          <a:p>
            <a:r>
              <a:rPr lang="en-US" sz="1000" dirty="0">
                <a:latin typeface="+mj-lt"/>
              </a:rPr>
              <a:t>This enables bi-directional communication between MQTT clients at scale, enabling one-to-many, many-to-one and one-to-one messaging patterns using MQTT v3.1.1 and MQTT v5 protocols.</a:t>
            </a:r>
          </a:p>
          <a:p>
            <a:r>
              <a:rPr lang="en-US" sz="1000" dirty="0">
                <a:latin typeface="+mj-lt"/>
              </a:rPr>
              <a:t>This new capability combined with support for pull delivery (now also GA) and push delivery of events via HTTP means that Event Grid customers benefit from flexible consumption patterns, at scale.</a:t>
            </a:r>
          </a:p>
          <a:p>
            <a:r>
              <a:rPr lang="en-US" sz="1000" dirty="0">
                <a:latin typeface="+mj-lt"/>
              </a:rPr>
              <a:t>To support customer demand for scalability, Event Grid has also doubled capacity to 40 throughput units in each namespace.</a:t>
            </a:r>
          </a:p>
          <a:p>
            <a:r>
              <a:rPr lang="en-US" sz="1000" dirty="0">
                <a:latin typeface="+mj-lt"/>
              </a:rPr>
              <a:t>Further enabling ingestion pipelines, Event Grid namespaces can also be used to push events at scale to Azure Event Hubs.  This feature is in public preview.</a:t>
            </a:r>
          </a:p>
          <a:p>
            <a:endParaRPr lang="en-US" sz="1000" dirty="0">
              <a:latin typeface="+mj-lt"/>
            </a:endParaRP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Integration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r>
              <a:rPr lang="en-US" sz="1000" dirty="0">
                <a:hlinkClick r:id="rId2"/>
              </a:rPr>
              <a:t>Generally available: Partitioned namespaces for Azure Service Bus Premium</a:t>
            </a:r>
            <a:endParaRPr lang="en-US" sz="1000" dirty="0"/>
          </a:p>
          <a:p>
            <a:pPr algn="just"/>
            <a:r>
              <a:rPr lang="en-US" sz="1000" b="1" dirty="0"/>
              <a:t>MS Announced the General Availability </a:t>
            </a:r>
            <a:r>
              <a:rPr lang="en-US" sz="1000" dirty="0"/>
              <a:t>of partitioned namespaces feature, which allows the use of partitioning for the premium messaging tier. This means that the overall throughput of a partitioned entity is no longer limited by the performance of a single message broker.</a:t>
            </a:r>
          </a:p>
          <a:p>
            <a:pPr algn="just"/>
            <a:r>
              <a:rPr lang="en-US" sz="1000" b="1" dirty="0"/>
              <a:t>Partitioned namespaces work in close conjunction </a:t>
            </a:r>
            <a:r>
              <a:rPr lang="en-US" sz="1000" dirty="0"/>
              <a:t>with scaling through Messaging Units, as the configured MUs on a namespace are equally distributed across the different partitions. Currently it is possible to scale up to 4 partitions, and as each partition can scale from 1MU to 16MU, this means we can scale up to a total of 64MU.</a:t>
            </a:r>
          </a:p>
          <a:p>
            <a:pPr algn="just"/>
            <a:r>
              <a:rPr lang="en-US" sz="1000" dirty="0"/>
              <a:t>There are some differences between partitioning in the standard and premium SKUs. First, the number of partitions is configured during namespace creation on the premium SKU, while partitioned namespaces in the standard SKU comes with a fixed number of partitions. Second, unlike the standard SKU, partitioned namespaces in the premium SKU do not allow non-partitioned entities in them.</a:t>
            </a:r>
          </a:p>
          <a:p>
            <a:pPr algn="just"/>
            <a:r>
              <a:rPr lang="en-US" sz="1000" dirty="0"/>
              <a:t>To enable partitions, select to enable partitioning and set the number of partitions during creation of a new namespace. Please note that it is not possible to change the number of partitions after creation.</a:t>
            </a:r>
          </a:p>
        </p:txBody>
      </p:sp>
    </p:spTree>
    <p:extLst>
      <p:ext uri="{BB962C8B-B14F-4D97-AF65-F5344CB8AC3E}">
        <p14:creationId xmlns:p14="http://schemas.microsoft.com/office/powerpoint/2010/main" val="406594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1"/>
            <a:ext cx="4365038" cy="1439116"/>
          </a:xfrm>
        </p:spPr>
        <p:txBody>
          <a:bodyPr/>
          <a:lstStyle/>
          <a:p>
            <a:r>
              <a:rPr lang="en-US" sz="1000" dirty="0">
                <a:latin typeface="+mj-lt"/>
                <a:hlinkClick r:id="rId2"/>
              </a:rPr>
              <a:t>Announcing the Public Preview of Kafka Input and Output with Azure Stream Analytics</a:t>
            </a:r>
            <a:endParaRPr lang="en-US" sz="1000" dirty="0">
              <a:latin typeface="+mj-lt"/>
            </a:endParaRPr>
          </a:p>
          <a:p>
            <a:r>
              <a:rPr lang="en-US" sz="1000" b="1" dirty="0">
                <a:latin typeface="+mj-lt"/>
              </a:rPr>
              <a:t>MS announced the public preview of Kafka Input and Output with Azure Stream Analytics! </a:t>
            </a:r>
          </a:p>
          <a:p>
            <a:r>
              <a:rPr lang="en-US" sz="1000" dirty="0">
                <a:latin typeface="+mj-lt"/>
              </a:rPr>
              <a:t>Limitation:</a:t>
            </a:r>
          </a:p>
          <a:p>
            <a:pPr marL="171450" indent="-171450">
              <a:buFont typeface="Arial" panose="020B0604020202020204" pitchFamily="34" charset="0"/>
              <a:buChar char="•"/>
            </a:pPr>
            <a:r>
              <a:rPr lang="en-US" sz="1000" dirty="0">
                <a:latin typeface="+mj-lt"/>
              </a:rPr>
              <a:t>The minimum version of Kafka that you can configure Azure Stream Analytics to connect to is version 0.10.</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Integration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Introducing Azure Integration Environment &amp; Business Process Tracking (Public Preview)</a:t>
            </a:r>
            <a:endParaRPr lang="en-US" sz="1000" dirty="0"/>
          </a:p>
          <a:p>
            <a:pPr algn="just"/>
            <a:r>
              <a:rPr lang="en-US" sz="1000" dirty="0"/>
              <a:t>MS </a:t>
            </a:r>
            <a:r>
              <a:rPr lang="en-US" sz="1000" b="1" dirty="0"/>
              <a:t>introduced Azure Integration Environment, </a:t>
            </a:r>
            <a:r>
              <a:rPr lang="en-US" sz="1000" dirty="0"/>
              <a:t>a new unified experience that helps customers manage and monitor their integration resources effectively. </a:t>
            </a:r>
          </a:p>
          <a:p>
            <a:pPr algn="just"/>
            <a:r>
              <a:rPr lang="en-US" sz="1000" dirty="0"/>
              <a:t>There are two core components that make up this new unified experience:</a:t>
            </a:r>
          </a:p>
          <a:p>
            <a:pPr marL="171450" indent="-171450" algn="just">
              <a:buFont typeface="Arial" panose="020B0604020202020204" pitchFamily="34" charset="0"/>
              <a:buChar char="•"/>
            </a:pPr>
            <a:r>
              <a:rPr lang="en-US" sz="1000" dirty="0"/>
              <a:t>Integration Environment provides a common area where your resources can be managed. </a:t>
            </a:r>
          </a:p>
          <a:p>
            <a:pPr marL="171450" indent="-171450" algn="just">
              <a:buFont typeface="Arial" panose="020B0604020202020204" pitchFamily="34" charset="0"/>
              <a:buChar char="•"/>
            </a:pPr>
            <a:r>
              <a:rPr lang="en-US" sz="1000" dirty="0"/>
              <a:t>Business Process Tracking allows organizations to set business context over the transactions that are being processed by Azure Logic Apps. </a:t>
            </a:r>
          </a:p>
          <a:p>
            <a:pPr algn="just"/>
            <a:r>
              <a:rPr lang="en-US" sz="1000" dirty="0"/>
              <a:t>The resource types that are currently supported include:</a:t>
            </a:r>
          </a:p>
          <a:p>
            <a:pPr marL="171450" indent="-171450" algn="just">
              <a:buFont typeface="Arial" panose="020B0604020202020204" pitchFamily="34" charset="0"/>
              <a:buChar char="•"/>
            </a:pPr>
            <a:r>
              <a:rPr lang="en-US" sz="1000" dirty="0"/>
              <a:t>Azure Logic Apps (Standard)</a:t>
            </a:r>
          </a:p>
          <a:p>
            <a:pPr marL="171450" indent="-171450" algn="just">
              <a:buFont typeface="Arial" panose="020B0604020202020204" pitchFamily="34" charset="0"/>
              <a:buChar char="•"/>
            </a:pPr>
            <a:r>
              <a:rPr lang="en-US" sz="1000" dirty="0"/>
              <a:t>Azure API Management APIs</a:t>
            </a:r>
          </a:p>
          <a:p>
            <a:pPr marL="171450" indent="-171450" algn="just">
              <a:buFont typeface="Arial" panose="020B0604020202020204" pitchFamily="34" charset="0"/>
              <a:buChar char="•"/>
            </a:pPr>
            <a:r>
              <a:rPr lang="en-US" sz="1000" dirty="0"/>
              <a:t>Azure Service Bus queues and topics</a:t>
            </a:r>
          </a:p>
        </p:txBody>
      </p:sp>
      <p:pic>
        <p:nvPicPr>
          <p:cNvPr id="2050" name="Picture 2" descr="thumbnail image 1 of blog post titled &#10; &#10; &#10;  &#10; &#10; &#10; &#10;    &#10;  &#10;   &#10;    &#10;      &#10;       Public Preview: Protocol Buffers (Protobuf) with Azure Stream Analytics&#10;       &#10;      &#10;     &#10;   &#10;  &#10; &#10;   &#10; &#10; &#10; &#10; &#10; &#10;">
            <a:extLst>
              <a:ext uri="{FF2B5EF4-FFF2-40B4-BE49-F238E27FC236}">
                <a16:creationId xmlns:a16="http://schemas.microsoft.com/office/drawing/2014/main" id="{E57F0E68-0BD0-1002-CF15-F1E8821DA7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7690" y="3568861"/>
            <a:ext cx="765752" cy="14391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umbnail image 2 of blog post titled &#10; &#10; &#10;  &#10; &#10; &#10; &#10;    &#10;  &#10;   &#10;    &#10;      &#10;       Public Preview: Protocol Buffers (Protobuf) with Azure Stream Analytics&#10;       &#10;      &#10;     &#10;   &#10;  &#10; &#10;   &#10; &#10; &#10; &#10; &#10; &#10;">
            <a:extLst>
              <a:ext uri="{FF2B5EF4-FFF2-40B4-BE49-F238E27FC236}">
                <a16:creationId xmlns:a16="http://schemas.microsoft.com/office/drawing/2014/main" id="{068087D6-D9BD-46B0-573F-2E9320F183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0532" y="3531638"/>
            <a:ext cx="1133077" cy="14391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9C370D-3FF4-AEE1-BDD6-081F289530DA}"/>
              </a:ext>
            </a:extLst>
          </p:cNvPr>
          <p:cNvSpPr txBox="1"/>
          <p:nvPr/>
        </p:nvSpPr>
        <p:spPr>
          <a:xfrm>
            <a:off x="4451983" y="2294197"/>
            <a:ext cx="4365038" cy="1169551"/>
          </a:xfrm>
          <a:prstGeom prst="rect">
            <a:avLst/>
          </a:prstGeom>
          <a:noFill/>
        </p:spPr>
        <p:txBody>
          <a:bodyPr wrap="square">
            <a:spAutoFit/>
          </a:bodyPr>
          <a:lstStyle/>
          <a:p>
            <a:pPr algn="just"/>
            <a:r>
              <a:rPr lang="en-US" sz="1000" dirty="0">
                <a:latin typeface="+mj-lt"/>
                <a:hlinkClick r:id="rId6"/>
              </a:rPr>
              <a:t>Public Preview: Protocol Buffers (</a:t>
            </a:r>
            <a:r>
              <a:rPr lang="en-US" sz="1000" dirty="0" err="1">
                <a:latin typeface="+mj-lt"/>
                <a:hlinkClick r:id="rId6"/>
              </a:rPr>
              <a:t>Protobuf</a:t>
            </a:r>
            <a:r>
              <a:rPr lang="en-US" sz="1000" dirty="0">
                <a:latin typeface="+mj-lt"/>
                <a:hlinkClick r:id="rId6"/>
              </a:rPr>
              <a:t>) with Azure Stream Analytics</a:t>
            </a:r>
            <a:endParaRPr lang="en-US" sz="1000" dirty="0">
              <a:latin typeface="+mj-lt"/>
            </a:endParaRPr>
          </a:p>
          <a:p>
            <a:pPr algn="just"/>
            <a:r>
              <a:rPr lang="en-US" sz="1000" b="1" dirty="0">
                <a:latin typeface="+mj-lt"/>
              </a:rPr>
              <a:t>Azure Stream Analytics now allows you to seamlessly process events in the </a:t>
            </a:r>
            <a:r>
              <a:rPr lang="en-US" sz="1000" b="1" dirty="0" err="1">
                <a:latin typeface="+mj-lt"/>
              </a:rPr>
              <a:t>Protobuf</a:t>
            </a:r>
            <a:r>
              <a:rPr lang="en-US" sz="1000" b="1" dirty="0">
                <a:latin typeface="+mj-lt"/>
              </a:rPr>
              <a:t> data format using a built-in Protocol Buffer </a:t>
            </a:r>
            <a:r>
              <a:rPr lang="en-US" sz="1000" b="1" dirty="0" err="1">
                <a:latin typeface="+mj-lt"/>
              </a:rPr>
              <a:t>deserializer</a:t>
            </a:r>
            <a:r>
              <a:rPr lang="en-US" sz="1000" b="1" dirty="0">
                <a:latin typeface="+mj-lt"/>
              </a:rPr>
              <a:t>.</a:t>
            </a:r>
          </a:p>
          <a:p>
            <a:pPr algn="just"/>
            <a:r>
              <a:rPr lang="en-US" sz="1000" dirty="0" err="1">
                <a:latin typeface="+mj-lt"/>
              </a:rPr>
              <a:t>Protobuf</a:t>
            </a:r>
            <a:r>
              <a:rPr lang="en-US" sz="1000" dirty="0">
                <a:latin typeface="+mj-lt"/>
              </a:rPr>
              <a:t> is Google’s language-neutral, platform-neutral, extensible mechanism for serializing structured data into binary format. This allows for many performance benefits, such as reducing the bandwidth needed to send messages, compact storage, and cross-language compatibility.</a:t>
            </a:r>
          </a:p>
        </p:txBody>
      </p:sp>
    </p:spTree>
    <p:extLst>
      <p:ext uri="{BB962C8B-B14F-4D97-AF65-F5344CB8AC3E}">
        <p14:creationId xmlns:p14="http://schemas.microsoft.com/office/powerpoint/2010/main" val="178221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ML &amp; AI &amp; IOT</a:t>
            </a:r>
          </a:p>
        </p:txBody>
      </p:sp>
    </p:spTree>
    <p:extLst>
      <p:ext uri="{BB962C8B-B14F-4D97-AF65-F5344CB8AC3E}">
        <p14:creationId xmlns:p14="http://schemas.microsoft.com/office/powerpoint/2010/main" val="3514878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ML &amp; AI &amp; IOT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661064" cy="3774069"/>
          </a:xfrm>
        </p:spPr>
        <p:txBody>
          <a:bodyPr/>
          <a:lstStyle/>
          <a:p>
            <a:pPr algn="just"/>
            <a:r>
              <a:rPr lang="en-US" sz="1000" dirty="0">
                <a:hlinkClick r:id="rId2"/>
              </a:rPr>
              <a:t>Public Preview: Azure IoT Operations</a:t>
            </a:r>
            <a:endParaRPr lang="en-US" sz="1000" dirty="0"/>
          </a:p>
          <a:p>
            <a:pPr algn="just"/>
            <a:r>
              <a:rPr lang="en-US" sz="1000" b="1" dirty="0"/>
              <a:t>Azure IoT Operations Preview is a unified data plane for the edge. </a:t>
            </a:r>
            <a:r>
              <a:rPr lang="en-US" sz="1000" dirty="0"/>
              <a:t>It's composed of a set of modular, scalable, and highly available data services that run on Azure Arc-enabled edge Kubernetes clusters. It enables data capture from various different systems and integrates with data modeling applications such as Microsoft Fabric to help organizations deploy the industrial metaverse.</a:t>
            </a:r>
          </a:p>
          <a:p>
            <a:pPr marL="171450" indent="-171450" algn="just">
              <a:buFont typeface="Arial" panose="020B0604020202020204" pitchFamily="34" charset="0"/>
              <a:buChar char="•"/>
            </a:pPr>
            <a:r>
              <a:rPr lang="en-US" sz="1000" dirty="0"/>
              <a:t>Is built from ground up by using Kubernetes native applications.</a:t>
            </a:r>
          </a:p>
          <a:p>
            <a:pPr marL="171450" indent="-171450" algn="just">
              <a:buFont typeface="Arial" panose="020B0604020202020204" pitchFamily="34" charset="0"/>
              <a:buChar char="•"/>
            </a:pPr>
            <a:r>
              <a:rPr lang="en-US" sz="1000" dirty="0"/>
              <a:t>Includes an industrial-grade, edge-native MQTT broker that powers event-driven architectures.</a:t>
            </a:r>
          </a:p>
          <a:p>
            <a:pPr marL="171450" indent="-171450" algn="just">
              <a:buFont typeface="Arial" panose="020B0604020202020204" pitchFamily="34" charset="0"/>
              <a:buChar char="•"/>
            </a:pPr>
            <a:r>
              <a:rPr lang="en-US" sz="1000" dirty="0"/>
              <a:t>Is highly extensible, scalable, resilient, and secure.</a:t>
            </a:r>
          </a:p>
          <a:p>
            <a:pPr marL="171450" indent="-171450" algn="just">
              <a:buFont typeface="Arial" panose="020B0604020202020204" pitchFamily="34" charset="0"/>
              <a:buChar char="•"/>
            </a:pPr>
            <a:r>
              <a:rPr lang="en-US" sz="1000" dirty="0"/>
              <a:t>Lets manage all edge services from the cloud by using Azure Arc.</a:t>
            </a:r>
          </a:p>
          <a:p>
            <a:pPr marL="171450" indent="-171450" algn="just">
              <a:buFont typeface="Arial" panose="020B0604020202020204" pitchFamily="34" charset="0"/>
              <a:buChar char="•"/>
            </a:pPr>
            <a:r>
              <a:rPr lang="en-US" sz="1000" dirty="0"/>
              <a:t>Can integrate customer workloads into the platform to create a unified solution.</a:t>
            </a:r>
          </a:p>
          <a:p>
            <a:pPr marL="171450" indent="-171450" algn="just">
              <a:buFont typeface="Arial" panose="020B0604020202020204" pitchFamily="34" charset="0"/>
              <a:buChar char="•"/>
            </a:pPr>
            <a:r>
              <a:rPr lang="en-US" sz="1000" dirty="0"/>
              <a:t>Supports </a:t>
            </a:r>
            <a:r>
              <a:rPr lang="en-US" sz="1000" dirty="0" err="1"/>
              <a:t>GitOps</a:t>
            </a:r>
            <a:r>
              <a:rPr lang="en-US" sz="1000" dirty="0"/>
              <a:t> configuration as code for deployment and updates.</a:t>
            </a:r>
          </a:p>
          <a:p>
            <a:pPr marL="171450" indent="-171450" algn="just">
              <a:buFont typeface="Arial" panose="020B0604020202020204" pitchFamily="34" charset="0"/>
              <a:buChar char="•"/>
            </a:pPr>
            <a:r>
              <a:rPr lang="en-US" sz="1000" dirty="0"/>
              <a:t>Natively integrates with Azure Event Hubs, Azure Event Grid's MQTT broker, and Microsoft Fabric in the cloud.</a:t>
            </a:r>
          </a:p>
          <a:p>
            <a:pPr algn="just"/>
            <a:endParaRPr lang="en-US" sz="1000" dirty="0"/>
          </a:p>
        </p:txBody>
      </p:sp>
      <p:pic>
        <p:nvPicPr>
          <p:cNvPr id="2052" name="Picture 4" descr="Diagram that shows the high-level architecture of Azure IoT Operations.">
            <a:extLst>
              <a:ext uri="{FF2B5EF4-FFF2-40B4-BE49-F238E27FC236}">
                <a16:creationId xmlns:a16="http://schemas.microsoft.com/office/drawing/2014/main" id="{8B6390E1-F3F3-A113-1DD5-829A7DEB21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4059" y="855080"/>
            <a:ext cx="4846758" cy="259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75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860" dirty="0">
                <a:latin typeface="+mj-lt"/>
                <a:hlinkClick r:id="rId2"/>
              </a:rPr>
              <a:t>Azure AI Studio</a:t>
            </a:r>
            <a:endParaRPr lang="en-US" sz="860" dirty="0">
              <a:latin typeface="+mj-lt"/>
            </a:endParaRPr>
          </a:p>
          <a:p>
            <a:pPr algn="just"/>
            <a:r>
              <a:rPr lang="en-US" sz="860" b="1" dirty="0">
                <a:latin typeface="+mj-lt"/>
              </a:rPr>
              <a:t>Azure AI Studio is a unified development platform for generative AI solutions. </a:t>
            </a:r>
            <a:r>
              <a:rPr lang="en-US" sz="860" dirty="0">
                <a:latin typeface="+mj-lt"/>
              </a:rPr>
              <a:t>It provides a comprehensive set of tools and capabilities to help developers build, test, and deploy generative AI models, including:</a:t>
            </a:r>
          </a:p>
          <a:p>
            <a:pPr marL="171450" indent="-171450" algn="just">
              <a:buFont typeface="Arial" panose="020B0604020202020204" pitchFamily="34" charset="0"/>
              <a:buChar char="•"/>
            </a:pPr>
            <a:r>
              <a:rPr lang="en-US" sz="860" dirty="0">
                <a:latin typeface="+mj-lt"/>
              </a:rPr>
              <a:t>A visual interface for creating prompt flows: This allows developers to connect large language models, prompts, and Python tools through a visualized graph.</a:t>
            </a:r>
          </a:p>
          <a:p>
            <a:pPr marL="171450" indent="-171450" algn="just">
              <a:buFont typeface="Arial" panose="020B0604020202020204" pitchFamily="34" charset="0"/>
              <a:buChar char="•"/>
            </a:pPr>
            <a:r>
              <a:rPr lang="en-US" sz="860" dirty="0">
                <a:latin typeface="+mj-lt"/>
              </a:rPr>
              <a:t>A library of pre-trained generative AI models: This includes models for text generation, translation, and question answering.</a:t>
            </a:r>
          </a:p>
          <a:p>
            <a:pPr marL="171450" indent="-171450" algn="just">
              <a:buFont typeface="Arial" panose="020B0604020202020204" pitchFamily="34" charset="0"/>
              <a:buChar char="•"/>
            </a:pPr>
            <a:r>
              <a:rPr lang="en-US" sz="860" dirty="0">
                <a:latin typeface="+mj-lt"/>
              </a:rPr>
              <a:t>Tools for evaluating and debugging prompt flows: This allows developers to test and refine their models before deploying them to production.</a:t>
            </a:r>
          </a:p>
          <a:p>
            <a:pPr marL="171450" indent="-171450" algn="just">
              <a:buFont typeface="Arial" panose="020B0604020202020204" pitchFamily="34" charset="0"/>
              <a:buChar char="•"/>
            </a:pPr>
            <a:r>
              <a:rPr lang="en-US" sz="860" dirty="0">
                <a:latin typeface="+mj-lt"/>
              </a:rPr>
              <a:t>A deployment pipeline for deploying prompt flows to Azure Kubernetes Service (AKS): This allows developers to easily deploy their models to production and scale them up or down as needed.</a:t>
            </a:r>
          </a:p>
          <a:p>
            <a:pPr algn="just"/>
            <a:r>
              <a:rPr lang="en-US" sz="860" dirty="0">
                <a:latin typeface="+mj-lt"/>
              </a:rPr>
              <a:t>Azure AI Studio is a powerful tool that can be used to build a wide variety of generative AI solutions. Some examples of use cases include:</a:t>
            </a:r>
          </a:p>
          <a:p>
            <a:pPr marL="171450" indent="-171450" algn="just">
              <a:buFont typeface="Arial" panose="020B0604020202020204" pitchFamily="34" charset="0"/>
              <a:buChar char="•"/>
            </a:pPr>
            <a:r>
              <a:rPr lang="en-US" sz="860" dirty="0">
                <a:latin typeface="+mj-lt"/>
              </a:rPr>
              <a:t>Creating custom copilots: These are AI-powered assistants that can help users with tasks such as writing code, answering questions, and debugging software.</a:t>
            </a:r>
          </a:p>
          <a:p>
            <a:pPr marL="171450" indent="-171450" algn="just">
              <a:buFont typeface="Arial" panose="020B0604020202020204" pitchFamily="34" charset="0"/>
              <a:buChar char="•"/>
            </a:pPr>
            <a:r>
              <a:rPr lang="en-US" sz="860" dirty="0">
                <a:latin typeface="+mj-lt"/>
              </a:rPr>
              <a:t>Enhancing search: Generative AI models can be used to improve the relevance and accuracy of search results.</a:t>
            </a:r>
          </a:p>
          <a:p>
            <a:pPr marL="171450" indent="-171450" algn="just">
              <a:buFont typeface="Arial" panose="020B0604020202020204" pitchFamily="34" charset="0"/>
              <a:buChar char="•"/>
            </a:pPr>
            <a:r>
              <a:rPr lang="en-US" sz="860" dirty="0">
                <a:latin typeface="+mj-lt"/>
              </a:rPr>
              <a:t>Developing call center solutions: Generative AI models can be used to create chatbots and virtual assistants that can answer customer questions, provide support, and resolve issues.</a:t>
            </a:r>
          </a:p>
          <a:p>
            <a:pPr marL="171450" indent="-171450" algn="just">
              <a:buFont typeface="Arial" panose="020B0604020202020204" pitchFamily="34" charset="0"/>
              <a:buChar char="•"/>
            </a:pPr>
            <a:r>
              <a:rPr lang="en-US" sz="860" dirty="0">
                <a:latin typeface="+mj-lt"/>
              </a:rPr>
              <a:t>Building bots and bespoke applications: Generative AI models can be used to create a wide variety of bots and bespoke applications, such as financial chatbots, educational chatbots, and customer service chatbots.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ML &amp; AI &amp; IOT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Azure Open AI “Use your data” integration with Azure Cosmos DB for MongoDB vCore</a:t>
            </a:r>
            <a:endParaRPr lang="en-US" sz="1000" dirty="0"/>
          </a:p>
          <a:p>
            <a:pPr algn="just"/>
            <a:r>
              <a:rPr lang="en-US" sz="1000" b="1" dirty="0"/>
              <a:t>The "Use your data" feature in Azure OpenAI Studio now integrates with Azure Cosmos DB for MongoDB vCore. </a:t>
            </a:r>
            <a:r>
              <a:rPr lang="en-US" sz="1000" dirty="0"/>
              <a:t>Harness the power of Retrieval Augmented Generation and vector search effortlessly, bringing data directly into OpenAI models.</a:t>
            </a:r>
          </a:p>
          <a:p>
            <a:pPr algn="just"/>
            <a:r>
              <a:rPr lang="en-US" sz="1000" dirty="0"/>
              <a:t>Running models on data empowers to build complex and personalized LLM-powered applications tailored to your scenarios. It is possible to customize conversational AI content to exact needs. </a:t>
            </a:r>
          </a:p>
        </p:txBody>
      </p:sp>
    </p:spTree>
    <p:extLst>
      <p:ext uri="{BB962C8B-B14F-4D97-AF65-F5344CB8AC3E}">
        <p14:creationId xmlns:p14="http://schemas.microsoft.com/office/powerpoint/2010/main" val="101368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Azure Machine Learning - General Availability for November</a:t>
            </a:r>
            <a:endParaRPr lang="en-US" sz="1000" dirty="0">
              <a:latin typeface="+mj-lt"/>
            </a:endParaRPr>
          </a:p>
          <a:p>
            <a:pPr algn="just"/>
            <a:r>
              <a:rPr lang="en-US" sz="1000" dirty="0">
                <a:latin typeface="+mj-lt"/>
              </a:rPr>
              <a:t>Five features now available in GA enable to search thousands of OSS LLMs, provide a feature set specification and let the system handle the rest, and lower. compute management overhead and setup costs. You can also now deploy complex compute graphs under batch endpoints, and use one platform to build, tune, evaluate, deploy, and test AI workflows.  </a:t>
            </a:r>
          </a:p>
          <a:p>
            <a:pPr marL="171450" indent="-171450" algn="just">
              <a:buFont typeface="Arial" panose="020B0604020202020204" pitchFamily="34" charset="0"/>
              <a:buChar char="•"/>
            </a:pPr>
            <a:r>
              <a:rPr lang="en-US" sz="1000" b="1" dirty="0">
                <a:latin typeface="+mj-lt"/>
              </a:rPr>
              <a:t>Model Catalog</a:t>
            </a:r>
            <a:r>
              <a:rPr lang="en-US" sz="1000" dirty="0">
                <a:latin typeface="+mj-lt"/>
              </a:rPr>
              <a:t>: It allows to discover, customize and operationalize large foundation models without the hassle of managing infrastructure or software dependencies. </a:t>
            </a:r>
          </a:p>
          <a:p>
            <a:pPr marL="171450" indent="-171450" algn="just">
              <a:buFont typeface="Arial" panose="020B0604020202020204" pitchFamily="34" charset="0"/>
              <a:buChar char="•"/>
            </a:pPr>
            <a:r>
              <a:rPr lang="en-US" sz="1000" b="1" dirty="0">
                <a:latin typeface="+mj-lt"/>
              </a:rPr>
              <a:t>Managed Feature Store: </a:t>
            </a:r>
            <a:r>
              <a:rPr lang="en-US" sz="1000" dirty="0">
                <a:latin typeface="+mj-lt"/>
              </a:rPr>
              <a:t>It is now possible to experiment and ship models faster, increase reliability of your models and reduce your operational costs. </a:t>
            </a:r>
          </a:p>
          <a:p>
            <a:pPr marL="171450" indent="-171450" algn="just">
              <a:buFont typeface="Arial" panose="020B0604020202020204" pitchFamily="34" charset="0"/>
              <a:buChar char="•"/>
            </a:pPr>
            <a:r>
              <a:rPr lang="en-US" sz="1000" b="1" dirty="0">
                <a:latin typeface="+mj-lt"/>
              </a:rPr>
              <a:t>Model Training with Serverless Compute: </a:t>
            </a:r>
            <a:r>
              <a:rPr lang="en-US" sz="1000" dirty="0">
                <a:latin typeface="+mj-lt"/>
              </a:rPr>
              <a:t>It is now possible to focus on building ML models without needing to learn how to set up compute infra. </a:t>
            </a:r>
          </a:p>
          <a:p>
            <a:pPr marL="171450" indent="-171450" algn="just">
              <a:buFont typeface="Arial" panose="020B0604020202020204" pitchFamily="34" charset="0"/>
              <a:buChar char="•"/>
            </a:pPr>
            <a:r>
              <a:rPr lang="en-US" sz="1000" b="1" dirty="0">
                <a:latin typeface="+mj-lt"/>
              </a:rPr>
              <a:t>Deploy pipelines and components under Batch Endpoints: </a:t>
            </a:r>
            <a:r>
              <a:rPr lang="en-US" sz="1000" dirty="0">
                <a:latin typeface="+mj-lt"/>
              </a:rPr>
              <a:t>It is now possible to deploy multiple versions of the pipelines using multiple deployments under the same endpoint and switch between them without disturbing your downstream consumers </a:t>
            </a:r>
          </a:p>
          <a:p>
            <a:pPr marL="171450" indent="-171450" algn="just">
              <a:buFont typeface="Arial" panose="020B0604020202020204" pitchFamily="34" charset="0"/>
              <a:buChar char="•"/>
            </a:pPr>
            <a:r>
              <a:rPr lang="en-US" sz="1000" b="1" dirty="0">
                <a:latin typeface="+mj-lt"/>
              </a:rPr>
              <a:t>Build high quality intelligent applications with Prompt flow: </a:t>
            </a:r>
            <a:r>
              <a:rPr lang="en-US" sz="1000" dirty="0">
                <a:latin typeface="+mj-lt"/>
              </a:rPr>
              <a:t>It is now possible to quickly build a workflow that connects different data sources with LLM for building intelligent applications.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ML &amp; AI &amp; IOT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Azure Machine Learning - Public Preview for November</a:t>
            </a:r>
            <a:endParaRPr lang="en-US" sz="1000" dirty="0"/>
          </a:p>
          <a:p>
            <a:pPr algn="just"/>
            <a:r>
              <a:rPr lang="en-US" sz="1000" dirty="0"/>
              <a:t>Three features now available in public preview enable to choose which models/datasets are right for you without having to run any job, seamlessly read/write data from a Fabric datastore; and Model-as-a-Service with inference APIs and hosted fine-tuning. </a:t>
            </a:r>
          </a:p>
          <a:p>
            <a:pPr marL="171450" indent="-171450" algn="just">
              <a:buFont typeface="Arial" panose="020B0604020202020204" pitchFamily="34" charset="0"/>
              <a:buChar char="•"/>
            </a:pPr>
            <a:r>
              <a:rPr lang="en-US" sz="1000" b="1" dirty="0"/>
              <a:t>Model Benchmarks for Curated Models: </a:t>
            </a:r>
            <a:r>
              <a:rPr lang="en-US" sz="1000" dirty="0"/>
              <a:t>It is now possible to view the model leaderboard table with models from the Model Catalog, publicly available datasets, and pre-populated metrics. </a:t>
            </a:r>
          </a:p>
          <a:p>
            <a:pPr marL="171450" indent="-171450" algn="just">
              <a:buFont typeface="Arial" panose="020B0604020202020204" pitchFamily="34" charset="0"/>
              <a:buChar char="•"/>
            </a:pPr>
            <a:r>
              <a:rPr lang="en-US" sz="1000" b="1" dirty="0"/>
              <a:t>Create a Fabric </a:t>
            </a:r>
            <a:r>
              <a:rPr lang="en-US" sz="1000" b="1" dirty="0" err="1"/>
              <a:t>OneLake</a:t>
            </a:r>
            <a:r>
              <a:rPr lang="en-US" sz="1000" b="1" dirty="0"/>
              <a:t> Lakehouse Datastore type:</a:t>
            </a:r>
            <a:r>
              <a:rPr lang="en-US" sz="1000" dirty="0"/>
              <a:t> It is now possible to directly consume data assets from a Fabric Lakehouse in </a:t>
            </a:r>
            <a:r>
              <a:rPr lang="en-US" sz="1000" dirty="0" err="1"/>
              <a:t>AzureML</a:t>
            </a:r>
            <a:r>
              <a:rPr lang="en-US" sz="1000" dirty="0"/>
              <a:t> by creating a </a:t>
            </a:r>
            <a:r>
              <a:rPr lang="en-US" sz="1000" dirty="0" err="1"/>
              <a:t>OneLake</a:t>
            </a:r>
            <a:r>
              <a:rPr lang="en-US" sz="1000" dirty="0"/>
              <a:t> Lakehouse datastore type. </a:t>
            </a:r>
          </a:p>
          <a:p>
            <a:pPr marL="171450" indent="-171450" algn="just">
              <a:buFont typeface="Arial" panose="020B0604020202020204" pitchFamily="34" charset="0"/>
              <a:buChar char="•"/>
            </a:pPr>
            <a:r>
              <a:rPr lang="en-US" sz="1000" b="1" dirty="0"/>
              <a:t>Model-as-a-Service with inference APIs and hosted fine-tuning: </a:t>
            </a:r>
            <a:r>
              <a:rPr lang="en-US" sz="1000" dirty="0"/>
              <a:t>It enables machine learning professionals to easily integrate foundation models such as Llama 2 from Meta as an application programming interface (API) endpoint to their applications and fine-tune models without having to manage the underlying GPU infrastructure.</a:t>
            </a:r>
          </a:p>
        </p:txBody>
      </p:sp>
    </p:spTree>
    <p:extLst>
      <p:ext uri="{BB962C8B-B14F-4D97-AF65-F5344CB8AC3E}">
        <p14:creationId xmlns:p14="http://schemas.microsoft.com/office/powerpoint/2010/main" val="148090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1"/>
            <a:ext cx="4365038" cy="1167684"/>
          </a:xfrm>
        </p:spPr>
        <p:txBody>
          <a:bodyPr/>
          <a:lstStyle/>
          <a:p>
            <a:pPr algn="just"/>
            <a:r>
              <a:rPr lang="en-US" sz="1000" dirty="0">
                <a:latin typeface="+mj-lt"/>
                <a:hlinkClick r:id="rId2"/>
              </a:rPr>
              <a:t>Announcing Preview of Azure AI Video Indexer Cloud-to-Edge Version</a:t>
            </a:r>
            <a:endParaRPr lang="en-US" sz="1000" dirty="0">
              <a:latin typeface="+mj-lt"/>
            </a:endParaRPr>
          </a:p>
          <a:p>
            <a:pPr algn="just"/>
            <a:r>
              <a:rPr lang="en-US" sz="1000" b="1" dirty="0">
                <a:latin typeface="+mj-lt"/>
              </a:rPr>
              <a:t>MS announced the public preview of the Azure AI Video Indexer powered by Azure Arc</a:t>
            </a:r>
            <a:r>
              <a:rPr lang="en-US" sz="1000" dirty="0">
                <a:latin typeface="+mj-lt"/>
              </a:rPr>
              <a:t>. This innovative hybrid cloud to edge solution enables our customers to run detection and classification-based Video AIs at the content location.</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ML &amp; AI &amp; IOT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1417065"/>
          </a:xfrm>
        </p:spPr>
        <p:txBody>
          <a:bodyPr/>
          <a:lstStyle/>
          <a:p>
            <a:pPr algn="just"/>
            <a:r>
              <a:rPr lang="en-US" sz="1000" dirty="0">
                <a:hlinkClick r:id="rId3"/>
              </a:rPr>
              <a:t>Public preview: Microsoft Copilot for Azure</a:t>
            </a:r>
            <a:endParaRPr lang="en-US" sz="1000" dirty="0"/>
          </a:p>
          <a:p>
            <a:pPr algn="just"/>
            <a:r>
              <a:rPr lang="en-US" sz="1000" b="1" dirty="0"/>
              <a:t>Microsoft Copilot for Azure is now in preview. </a:t>
            </a:r>
            <a:r>
              <a:rPr lang="en-US" sz="1000" dirty="0"/>
              <a:t>With Copilot for Azures users can gain new insights into their workloads, unlock untapped Azure functionality and orchestrate tasks across both cloud and edge. Copilot leverages Large Language Models (LLMs), the Azure control plane and insights about a user’s Azure and Arc-enabled assets. All of this is carried out within the framework of Azure’s steadfast commitment to safeguarding the customer’s data security and privacy.</a:t>
            </a:r>
          </a:p>
        </p:txBody>
      </p:sp>
      <p:pic>
        <p:nvPicPr>
          <p:cNvPr id="1026" name="Picture 2" descr="thumbnail image 1 of blog post titled &#10; &#10; &#10;  &#10; &#10; &#10; &#10;    &#10;  &#10;   &#10;    &#10;      &#10;       Simplify IT management with Microsoft Copilot for Azure – save time and get answers fast&#10;       &#10;      &#10;     &#10;   &#10;  &#10; &#10;   &#10; &#10; &#10; &#10; &#10; &#10;">
            <a:extLst>
              <a:ext uri="{FF2B5EF4-FFF2-40B4-BE49-F238E27FC236}">
                <a16:creationId xmlns:a16="http://schemas.microsoft.com/office/drawing/2014/main" id="{693842E5-9C1A-5334-9280-C201FBE8D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19" y="2389909"/>
            <a:ext cx="3822478" cy="2150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humbnail image 1 of blog post titled &#10; &#10; &#10;  &#10; &#10; &#10; &#10;    &#10;  &#10;   &#10;    &#10;      &#10;       Announcing Preview of Azure AI Video Indexer Cloud-to-Edge Version&#10;       &#10;      &#10;     &#10;   &#10;  &#10; &#10;   &#10; &#10; &#10; &#10; &#10; &#10;">
            <a:extLst>
              <a:ext uri="{FF2B5EF4-FFF2-40B4-BE49-F238E27FC236}">
                <a16:creationId xmlns:a16="http://schemas.microsoft.com/office/drawing/2014/main" id="{536EFC05-6D4F-3422-D551-25A9AA98C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876" y="1794165"/>
            <a:ext cx="4036387" cy="2951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55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DevOps</a:t>
            </a:r>
          </a:p>
        </p:txBody>
      </p:sp>
    </p:spTree>
    <p:extLst>
      <p:ext uri="{BB962C8B-B14F-4D97-AF65-F5344CB8AC3E}">
        <p14:creationId xmlns:p14="http://schemas.microsoft.com/office/powerpoint/2010/main" val="2678439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Networking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2163183"/>
          </a:xfrm>
        </p:spPr>
        <p:txBody>
          <a:bodyPr/>
          <a:lstStyle/>
          <a:p>
            <a:pPr algn="just"/>
            <a:r>
              <a:rPr lang="en-US" sz="1000" dirty="0">
                <a:hlinkClick r:id="rId2"/>
              </a:rPr>
              <a:t>Azure Virtual Network Manager Security Admin Rule generally available in select regions</a:t>
            </a:r>
            <a:endParaRPr lang="en-US" sz="1000" dirty="0"/>
          </a:p>
          <a:p>
            <a:pPr algn="just"/>
            <a:r>
              <a:rPr lang="en-US" sz="1000" dirty="0"/>
              <a:t>This feature lets enforce </a:t>
            </a:r>
            <a:r>
              <a:rPr lang="en-US" sz="1000" b="1" dirty="0"/>
              <a:t>security policies for virtual networks (</a:t>
            </a:r>
            <a:r>
              <a:rPr lang="en-US" sz="1000" b="1" dirty="0" err="1"/>
              <a:t>VNets</a:t>
            </a:r>
            <a:r>
              <a:rPr lang="en-US" sz="1000" b="1" dirty="0"/>
              <a:t>) at scale across subscriptions and regions globally</a:t>
            </a:r>
            <a:r>
              <a:rPr lang="en-US" sz="1000" dirty="0"/>
              <a:t>. These rules will be evaluated before network security groups (NSGs), ensuring standardized security enforcement. They help prevent potential misconfigurations and oversights, making sure that critical services run without interruption and that network owners adhere to company policies.</a:t>
            </a:r>
          </a:p>
          <a:p>
            <a:pPr algn="just"/>
            <a:r>
              <a:rPr lang="en-US" sz="1000" b="1" dirty="0"/>
              <a:t>Security admin rules allow users to manage security efficiently</a:t>
            </a:r>
            <a:r>
              <a:rPr lang="en-US" sz="1000" dirty="0"/>
              <a:t>, reducing operational complexities. They also offer a default setting to avoid errors or oversights in setting up NSGs. As such, users can simplify and enhance their network security for their growing network environments.</a:t>
            </a:r>
          </a:p>
        </p:txBody>
      </p:sp>
      <p:pic>
        <p:nvPicPr>
          <p:cNvPr id="10242" name="Picture 2" descr="Diagram showing order of evaluation for network traffic with security admin rules and network security rules.">
            <a:extLst>
              <a:ext uri="{FF2B5EF4-FFF2-40B4-BE49-F238E27FC236}">
                <a16:creationId xmlns:a16="http://schemas.microsoft.com/office/drawing/2014/main" id="{4879857F-47B5-79DD-12AB-680852856B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33" y="3286846"/>
            <a:ext cx="4001079" cy="10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9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685800"/>
            <a:ext cx="4365038" cy="4284080"/>
          </a:xfrm>
        </p:spPr>
        <p:txBody>
          <a:bodyPr/>
          <a:lstStyle/>
          <a:p>
            <a:pPr algn="just"/>
            <a:r>
              <a:rPr lang="en-US" sz="1000" dirty="0">
                <a:latin typeface="+mj-lt"/>
                <a:hlinkClick r:id="rId2"/>
              </a:rPr>
              <a:t>Experiment templates now available in Azure Chaos Studio</a:t>
            </a:r>
            <a:endParaRPr lang="ru-RU" sz="1000" dirty="0">
              <a:latin typeface="+mj-lt"/>
            </a:endParaRPr>
          </a:p>
          <a:p>
            <a:pPr algn="just"/>
            <a:r>
              <a:rPr lang="en-US" sz="1000" dirty="0">
                <a:latin typeface="+mj-lt"/>
              </a:rPr>
              <a:t>Microsoft released two templates below:</a:t>
            </a:r>
          </a:p>
          <a:p>
            <a:pPr marL="171450" indent="-171450" algn="just">
              <a:buFont typeface="Arial" panose="020B0604020202020204" pitchFamily="34" charset="0"/>
              <a:buChar char="•"/>
            </a:pPr>
            <a:r>
              <a:rPr lang="en-US" sz="1000" b="1" dirty="0">
                <a:latin typeface="+mj-lt"/>
              </a:rPr>
              <a:t>Chaos Studio’s Azure Active Directory (AAD) </a:t>
            </a:r>
            <a:r>
              <a:rPr lang="en-US" sz="1000" dirty="0">
                <a:latin typeface="+mj-lt"/>
              </a:rPr>
              <a:t>Outage template allows to induce an outage on AAD instance by modifying network security group rules (NSG Security Rule (version 1.1)) fault. </a:t>
            </a:r>
          </a:p>
          <a:p>
            <a:pPr marL="171450" indent="-171450" algn="just">
              <a:buFont typeface="Arial" panose="020B0604020202020204" pitchFamily="34" charset="0"/>
              <a:buChar char="•"/>
            </a:pPr>
            <a:r>
              <a:rPr lang="en-US" sz="1000" b="1" dirty="0">
                <a:latin typeface="+mj-lt"/>
              </a:rPr>
              <a:t>Chaos Studio’s Availability Zone Down </a:t>
            </a:r>
            <a:r>
              <a:rPr lang="en-US" sz="1000" dirty="0">
                <a:latin typeface="+mj-lt"/>
              </a:rPr>
              <a:t>template allows you to take down specific (or all) availability zones within your VMSS instance (with </a:t>
            </a:r>
            <a:r>
              <a:rPr lang="en-US" sz="1000" dirty="0" err="1">
                <a:latin typeface="+mj-lt"/>
              </a:rPr>
              <a:t>autoscale</a:t>
            </a:r>
            <a:r>
              <a:rPr lang="en-US" sz="1000" dirty="0">
                <a:latin typeface="+mj-lt"/>
              </a:rPr>
              <a:t> disabled). This template utilizes both the “Disable </a:t>
            </a:r>
            <a:r>
              <a:rPr lang="en-US" sz="1000" dirty="0" err="1">
                <a:latin typeface="+mj-lt"/>
              </a:rPr>
              <a:t>Autoscale</a:t>
            </a:r>
            <a:r>
              <a:rPr lang="en-US" sz="1000" dirty="0">
                <a:latin typeface="+mj-lt"/>
              </a:rPr>
              <a:t>” and “VMSS Shutdown (version 2.0)” faults to perform the outage scenario.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DevOps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685800"/>
            <a:ext cx="3955312" cy="4284080"/>
          </a:xfrm>
        </p:spPr>
        <p:txBody>
          <a:bodyPr/>
          <a:lstStyle/>
          <a:p>
            <a:pPr algn="just"/>
            <a:r>
              <a:rPr lang="en-US" sz="1000" dirty="0">
                <a:hlinkClick r:id="rId3"/>
              </a:rPr>
              <a:t>General availability: Start and stop load (Azure Load Testing) faults in Azure Chaos Studio</a:t>
            </a:r>
            <a:endParaRPr lang="en-US" sz="1000" dirty="0"/>
          </a:p>
          <a:p>
            <a:pPr algn="just"/>
            <a:r>
              <a:rPr lang="en-US" sz="1000" dirty="0"/>
              <a:t>Outages do not happen in a vacuum. More often than not, they occur when customer traffic is coming into system. Synthetic load is vastly important for chaos testing workflows as it allows to more closely mimic infrastructure’s production conditions.</a:t>
            </a:r>
          </a:p>
          <a:p>
            <a:pPr algn="just"/>
            <a:r>
              <a:rPr lang="en-US" sz="1000" b="1" dirty="0"/>
              <a:t>Now it is possible to add load to chaos experiment directly in Chaos Studio’s Experiment designer. </a:t>
            </a:r>
            <a:r>
              <a:rPr lang="en-US" sz="1000" dirty="0"/>
              <a:t>Moreover, the ability to choose when exactly in experiment you’d like to start and stop load allows for more sophisticated experimentation scenarios. </a:t>
            </a:r>
          </a:p>
          <a:p>
            <a:pPr algn="just"/>
            <a:r>
              <a:rPr lang="en-US" sz="1000" dirty="0">
                <a:hlinkClick r:id="rId4"/>
              </a:rPr>
              <a:t>Azure Chaos Studio is now generally available</a:t>
            </a:r>
            <a:endParaRPr lang="en-US" sz="1000" dirty="0"/>
          </a:p>
          <a:p>
            <a:pPr algn="just"/>
            <a:r>
              <a:rPr lang="en-US" sz="1000" b="1" dirty="0"/>
              <a:t>The general availability of Azure Chaos Studios allows users to boost their resilience against faults and failures by gaining a better understanding of application resiliency</a:t>
            </a:r>
            <a:r>
              <a:rPr lang="en-US" sz="1000" dirty="0"/>
              <a:t>, conducting experiments with a wide variety of agent- and service-based faults, and maintaining production quality through continuous validation. Chaos Studio enables users to assess how applications respond to real-world disruptions like network delays, unexpected storage failures, expired secrets or even complete datacenter outages. Templates in Chaos Studio allow users, in a matter of minutes, to test the resilience of their Azure resources by providing a set of pre-filled experiments based on common outage scenarios. Dynamic targets functionality allows users to select experiment targets by using KQL queries, rather than static list selection, allowing more sophisticated fault injection scenarios to be created.</a:t>
            </a:r>
          </a:p>
        </p:txBody>
      </p:sp>
    </p:spTree>
    <p:extLst>
      <p:ext uri="{BB962C8B-B14F-4D97-AF65-F5344CB8AC3E}">
        <p14:creationId xmlns:p14="http://schemas.microsoft.com/office/powerpoint/2010/main" val="3441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DevOps Updates</a:t>
            </a:r>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Introducing New Capabilities in Microsoft Dev Box</a:t>
            </a:r>
            <a:endParaRPr lang="en-US" sz="1000" dirty="0"/>
          </a:p>
          <a:p>
            <a:pPr algn="just"/>
            <a:r>
              <a:rPr lang="en-US" sz="1000" b="1" dirty="0"/>
              <a:t>Microsoft Dev Box introduced a new capabilities to support greater customization and simplify Dev Box </a:t>
            </a:r>
            <a:r>
              <a:rPr lang="en-US" sz="1000" dirty="0"/>
              <a:t>setup for development teams. These new features, now in public preview, focus on increasing developer productivity and satisfaction.</a:t>
            </a:r>
          </a:p>
          <a:p>
            <a:pPr marL="171450" indent="-171450" algn="just">
              <a:buFont typeface="Arial" panose="020B0604020202020204" pitchFamily="34" charset="0"/>
              <a:buChar char="•"/>
            </a:pPr>
            <a:r>
              <a:rPr lang="en-US" sz="1000" dirty="0"/>
              <a:t>Dev box limits: Limit the number of dev boxes each developer can create within a project to help manage costs and ensure efficient use of resources.</a:t>
            </a:r>
          </a:p>
          <a:p>
            <a:pPr marL="171450" indent="-171450" algn="just">
              <a:buFont typeface="Arial" panose="020B0604020202020204" pitchFamily="34" charset="0"/>
              <a:buChar char="•"/>
            </a:pPr>
            <a:r>
              <a:rPr lang="en-US" sz="1000" dirty="0"/>
              <a:t>Microsoft-hosted networks: Simplify network setup and eliminate the need to create, configure, and secure a virtual network with Microsoft-hosted networks.</a:t>
            </a:r>
          </a:p>
          <a:p>
            <a:pPr marL="171450" indent="-171450" algn="just">
              <a:buFont typeface="Arial" panose="020B0604020202020204" pitchFamily="34" charset="0"/>
              <a:buChar char="•"/>
            </a:pPr>
            <a:r>
              <a:rPr lang="en-US" sz="1000" dirty="0"/>
              <a:t>Quick create template: Get a complete, step-by-step guide from initial admin configuration through Dev Box deployment.</a:t>
            </a:r>
          </a:p>
          <a:p>
            <a:pPr marL="171450" indent="-171450" algn="just">
              <a:buFont typeface="Arial" panose="020B0604020202020204" pitchFamily="34" charset="0"/>
              <a:buChar char="•"/>
            </a:pPr>
            <a:r>
              <a:rPr lang="en-US" sz="1000" dirty="0"/>
              <a:t>Dev Box-compatible Docker Desktop images: Leverage preconfigured images that have everything needed to build containers with Visual Studio and Docker Desktop.</a:t>
            </a:r>
          </a:p>
        </p:txBody>
      </p:sp>
      <p:sp>
        <p:nvSpPr>
          <p:cNvPr id="2" name="Text Placeholder 13">
            <a:extLst>
              <a:ext uri="{FF2B5EF4-FFF2-40B4-BE49-F238E27FC236}">
                <a16:creationId xmlns:a16="http://schemas.microsoft.com/office/drawing/2014/main" id="{3D170633-04FC-8481-74F6-FD9242D21B7B}"/>
              </a:ext>
            </a:extLst>
          </p:cNvPr>
          <p:cNvSpPr txBox="1">
            <a:spLocks/>
          </p:cNvSpPr>
          <p:nvPr/>
        </p:nvSpPr>
        <p:spPr>
          <a:xfrm>
            <a:off x="4570857" y="855079"/>
            <a:ext cx="3955312" cy="3774069"/>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495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3"/>
              </a:rPr>
              <a:t>Introducing New Capabilities in Azure Deployment Environments</a:t>
            </a:r>
            <a:endParaRPr lang="en-US" sz="1000" dirty="0"/>
          </a:p>
          <a:p>
            <a:pPr algn="just"/>
            <a:r>
              <a:rPr lang="en-US" sz="1000" b="1" dirty="0"/>
              <a:t>Azure Deployment Environments </a:t>
            </a:r>
            <a:r>
              <a:rPr lang="en-US" sz="1000" dirty="0"/>
              <a:t>is adding new capabilities to deliver an end-to-end developer experience and the ability to control costs by configuring auto-delete schedules. These capabilities empower enterprises to enhance developer productivity and more effectively manage cloud resource costs.</a:t>
            </a:r>
          </a:p>
          <a:p>
            <a:pPr marL="171450" indent="-171450" algn="just">
              <a:buFont typeface="Arial" panose="020B0604020202020204" pitchFamily="34" charset="0"/>
              <a:buChar char="•"/>
            </a:pPr>
            <a:r>
              <a:rPr lang="en-US" sz="1000" dirty="0"/>
              <a:t>Integration with Azure Developer CLI (</a:t>
            </a:r>
            <a:r>
              <a:rPr lang="en-US" sz="1000" dirty="0" err="1"/>
              <a:t>azd</a:t>
            </a:r>
            <a:r>
              <a:rPr lang="en-US" sz="1000" dirty="0"/>
              <a:t>): Enable developers to provision application infrastructure and more easily deploy app code onto provisioned infrastructure directly from the Azure Developer CLI. This feature is in public preview.</a:t>
            </a:r>
          </a:p>
          <a:p>
            <a:pPr marL="171450" indent="-171450" algn="just">
              <a:buFont typeface="Arial" panose="020B0604020202020204" pitchFamily="34" charset="0"/>
              <a:buChar char="•"/>
            </a:pPr>
            <a:r>
              <a:rPr lang="en-US" sz="1000" dirty="0"/>
              <a:t>Scheduled auto-deletion: Configure schedules that delete deployment environments and associated resources when they are no longer needed. This feature is generally available.</a:t>
            </a:r>
          </a:p>
          <a:p>
            <a:pPr marL="171450" indent="-171450" algn="just">
              <a:buFont typeface="Arial" panose="020B0604020202020204" pitchFamily="34" charset="0"/>
              <a:buChar char="•"/>
            </a:pPr>
            <a:r>
              <a:rPr lang="en-US" sz="1000" dirty="0"/>
              <a:t>Bicep: Deployment Environments now provides native support for Bicep, a domain-specific language (DSL) that helps platform engineers more efficiently deploy their Azure resources. Bicep also enables admins to drive even more consistency with their IaC templates, and notably, offers a first-class authoring experience when creating Bicep files in VS Code. Bicep support is in private preview,</a:t>
            </a:r>
          </a:p>
        </p:txBody>
      </p:sp>
    </p:spTree>
    <p:extLst>
      <p:ext uri="{BB962C8B-B14F-4D97-AF65-F5344CB8AC3E}">
        <p14:creationId xmlns:p14="http://schemas.microsoft.com/office/powerpoint/2010/main" val="129587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Miscellaneous</a:t>
            </a:r>
          </a:p>
        </p:txBody>
      </p:sp>
    </p:spTree>
    <p:extLst>
      <p:ext uri="{BB962C8B-B14F-4D97-AF65-F5344CB8AC3E}">
        <p14:creationId xmlns:p14="http://schemas.microsoft.com/office/powerpoint/2010/main" val="1588418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1"/>
            <a:ext cx="4365038" cy="578864"/>
          </a:xfrm>
        </p:spPr>
        <p:txBody>
          <a:bodyPr/>
          <a:lstStyle/>
          <a:p>
            <a:r>
              <a:rPr lang="en-US" sz="1000" dirty="0">
                <a:latin typeface="+mj-lt"/>
                <a:hlinkClick r:id="rId2"/>
              </a:rPr>
              <a:t>Deepening Well-Architected guidance for workloads hosted on Azure</a:t>
            </a:r>
            <a:endParaRPr lang="en-US" sz="1000" dirty="0">
              <a:latin typeface="+mj-lt"/>
            </a:endParaRPr>
          </a:p>
          <a:p>
            <a:r>
              <a:rPr lang="en-US" sz="1000" dirty="0">
                <a:latin typeface="+mj-lt"/>
              </a:rPr>
              <a:t>Microsoft have updated and reviewed the documentation for the WAF</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Miscellaneous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253284"/>
          </a:xfrm>
        </p:spPr>
        <p:txBody>
          <a:bodyPr/>
          <a:lstStyle/>
          <a:p>
            <a:r>
              <a:rPr lang="en-US" sz="1200" dirty="0">
                <a:hlinkClick r:id="rId3"/>
              </a:rPr>
              <a:t>Microsoft Ignite Skills Challenges</a:t>
            </a:r>
            <a:endParaRPr lang="en-US" sz="1200" dirty="0"/>
          </a:p>
          <a:p>
            <a:endParaRPr lang="en-US" sz="1200" dirty="0"/>
          </a:p>
        </p:txBody>
      </p:sp>
      <p:pic>
        <p:nvPicPr>
          <p:cNvPr id="3" name="Picture 2">
            <a:extLst>
              <a:ext uri="{FF2B5EF4-FFF2-40B4-BE49-F238E27FC236}">
                <a16:creationId xmlns:a16="http://schemas.microsoft.com/office/drawing/2014/main" id="{8C124872-42D0-7574-BDC8-86E31B750ADC}"/>
              </a:ext>
            </a:extLst>
          </p:cNvPr>
          <p:cNvPicPr>
            <a:picLocks noChangeAspect="1"/>
          </p:cNvPicPr>
          <p:nvPr/>
        </p:nvPicPr>
        <p:blipFill>
          <a:blip r:embed="rId4"/>
          <a:stretch>
            <a:fillRect/>
          </a:stretch>
        </p:blipFill>
        <p:spPr>
          <a:xfrm>
            <a:off x="259773" y="1220931"/>
            <a:ext cx="3153323" cy="2197679"/>
          </a:xfrm>
          <a:prstGeom prst="rect">
            <a:avLst/>
          </a:prstGeom>
        </p:spPr>
      </p:pic>
      <p:pic>
        <p:nvPicPr>
          <p:cNvPr id="5" name="Picture 4">
            <a:extLst>
              <a:ext uri="{FF2B5EF4-FFF2-40B4-BE49-F238E27FC236}">
                <a16:creationId xmlns:a16="http://schemas.microsoft.com/office/drawing/2014/main" id="{3BE65BA1-8466-B9BD-35EF-8ADC5F01D282}"/>
              </a:ext>
            </a:extLst>
          </p:cNvPr>
          <p:cNvPicPr>
            <a:picLocks noChangeAspect="1"/>
          </p:cNvPicPr>
          <p:nvPr/>
        </p:nvPicPr>
        <p:blipFill>
          <a:blip r:embed="rId5"/>
          <a:stretch>
            <a:fillRect/>
          </a:stretch>
        </p:blipFill>
        <p:spPr>
          <a:xfrm>
            <a:off x="4688789" y="1433945"/>
            <a:ext cx="3661048" cy="2331301"/>
          </a:xfrm>
          <a:prstGeom prst="rect">
            <a:avLst/>
          </a:prstGeom>
        </p:spPr>
      </p:pic>
    </p:spTree>
    <p:extLst>
      <p:ext uri="{BB962C8B-B14F-4D97-AF65-F5344CB8AC3E}">
        <p14:creationId xmlns:p14="http://schemas.microsoft.com/office/powerpoint/2010/main" val="95402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0"/>
            <a:ext cx="4365038" cy="1417065"/>
          </a:xfrm>
        </p:spPr>
        <p:txBody>
          <a:bodyPr/>
          <a:lstStyle/>
          <a:p>
            <a:pPr algn="just"/>
            <a:r>
              <a:rPr lang="en-US" sz="1000" dirty="0">
                <a:latin typeface="+mj-lt"/>
                <a:hlinkClick r:id="rId2"/>
              </a:rPr>
              <a:t>Microsoft Azure Maia AI Accelerator</a:t>
            </a:r>
            <a:endParaRPr lang="en-US" sz="1000" dirty="0">
              <a:latin typeface="+mj-lt"/>
            </a:endParaRPr>
          </a:p>
          <a:p>
            <a:pPr algn="just"/>
            <a:r>
              <a:rPr lang="en-US" sz="1000" dirty="0">
                <a:latin typeface="+mj-lt"/>
              </a:rPr>
              <a:t>A new in-house chip was released. The Microsoft Azure Maia AI Accelerator, optimized for artificial intelligence (AI) tasks and generative AI</a:t>
            </a:r>
          </a:p>
          <a:p>
            <a:pPr algn="just"/>
            <a:r>
              <a:rPr lang="en-US" sz="1000" dirty="0">
                <a:latin typeface="+mj-lt"/>
              </a:rPr>
              <a:t>Maia 100 AI Accelerator will power some of the largest internal AI workloads running on Microsoft Azure</a:t>
            </a:r>
          </a:p>
          <a:p>
            <a:pPr algn="just"/>
            <a:r>
              <a:rPr lang="en-US" sz="1000" dirty="0">
                <a:latin typeface="+mj-lt"/>
              </a:rPr>
              <a:t>This chip is manufactured on a 5-nanometer process and has 105 billion transistors, making it one of the largest chips that can be made with current technology</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Miscellaneous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772829"/>
          </a:xfrm>
        </p:spPr>
        <p:txBody>
          <a:bodyPr/>
          <a:lstStyle/>
          <a:p>
            <a:pPr algn="just"/>
            <a:r>
              <a:rPr lang="en-US" sz="1000" dirty="0">
                <a:hlinkClick r:id="rId2"/>
              </a:rPr>
              <a:t>Microsoft Azure Cobalt</a:t>
            </a:r>
            <a:endParaRPr lang="en-US" sz="1000" dirty="0"/>
          </a:p>
          <a:p>
            <a:pPr algn="just"/>
            <a:r>
              <a:rPr lang="en-US" sz="1000" b="0" i="0" dirty="0">
                <a:solidFill>
                  <a:srgbClr val="000000"/>
                </a:solidFill>
                <a:effectLst/>
              </a:rPr>
              <a:t>Cobalt 100 CPU is built on Arm architecture, a type of energy-efficient chip design, and optimized to deliver greater efficiency and performance in cloud native offerings.</a:t>
            </a:r>
          </a:p>
          <a:p>
            <a:pPr algn="just"/>
            <a:r>
              <a:rPr lang="en-US" sz="1000" b="0" i="0" dirty="0">
                <a:solidFill>
                  <a:srgbClr val="000000"/>
                </a:solidFill>
                <a:effectLst/>
              </a:rPr>
              <a:t> Cobalt is the first CPU designed by us, specifically for the Microsoft Cloud. This 64-bit 128-core ARM-based chip is the fastest of any cloud provider. It’s already powering parts of Microsoft Teams, Azure Communications Services, as well as Azure SQL.</a:t>
            </a:r>
            <a:endParaRPr lang="en-US" sz="1000" dirty="0"/>
          </a:p>
        </p:txBody>
      </p:sp>
      <p:pic>
        <p:nvPicPr>
          <p:cNvPr id="2050" name="Picture 2">
            <a:extLst>
              <a:ext uri="{FF2B5EF4-FFF2-40B4-BE49-F238E27FC236}">
                <a16:creationId xmlns:a16="http://schemas.microsoft.com/office/drawing/2014/main" id="{DBB25761-9711-A438-01F0-7D2AE6898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15" y="2369127"/>
            <a:ext cx="4031911" cy="2108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rectangular piece of equipment roughly the size of a large refrigerator with a column of datacenter servers next to a column of fans sits inside a shiny metal room where temperature can be controlled.">
            <a:extLst>
              <a:ext uri="{FF2B5EF4-FFF2-40B4-BE49-F238E27FC236}">
                <a16:creationId xmlns:a16="http://schemas.microsoft.com/office/drawing/2014/main" id="{56BF6145-8531-A4DA-5C4F-A235329352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8276" y="2369127"/>
            <a:ext cx="3856038"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Information</a:t>
            </a:r>
          </a:p>
        </p:txBody>
      </p:sp>
    </p:spTree>
    <p:extLst>
      <p:ext uri="{BB962C8B-B14F-4D97-AF65-F5344CB8AC3E}">
        <p14:creationId xmlns:p14="http://schemas.microsoft.com/office/powerpoint/2010/main" val="1276041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9E4E97-A385-759E-BD70-47D0B91CA39E}"/>
              </a:ext>
            </a:extLst>
          </p:cNvPr>
          <p:cNvSpPr>
            <a:spLocks noGrp="1"/>
          </p:cNvSpPr>
          <p:nvPr>
            <p:ph type="body" sz="quarter" idx="10"/>
          </p:nvPr>
        </p:nvSpPr>
        <p:spPr>
          <a:xfrm>
            <a:off x="342900" y="855080"/>
            <a:ext cx="8455914" cy="3774069"/>
          </a:xfrm>
        </p:spPr>
        <p:txBody>
          <a:bodyPr/>
          <a:lstStyle/>
          <a:p>
            <a:r>
              <a:rPr lang="en-US" dirty="0">
                <a:hlinkClick r:id="rId2"/>
              </a:rPr>
              <a:t>Azure Times GitHub Repo</a:t>
            </a:r>
            <a:endParaRPr lang="en-US" dirty="0"/>
          </a:p>
        </p:txBody>
      </p:sp>
      <p:sp>
        <p:nvSpPr>
          <p:cNvPr id="3" name="Title 2">
            <a:extLst>
              <a:ext uri="{FF2B5EF4-FFF2-40B4-BE49-F238E27FC236}">
                <a16:creationId xmlns:a16="http://schemas.microsoft.com/office/drawing/2014/main" id="{78BEF490-0130-4022-0399-BE422CD7CB94}"/>
              </a:ext>
            </a:extLst>
          </p:cNvPr>
          <p:cNvSpPr>
            <a:spLocks noGrp="1"/>
          </p:cNvSpPr>
          <p:nvPr>
            <p:ph type="title"/>
          </p:nvPr>
        </p:nvSpPr>
        <p:spPr/>
        <p:txBody>
          <a:bodyPr/>
          <a:lstStyle/>
          <a:p>
            <a:r>
              <a:rPr lang="en-US" sz="1800" dirty="0"/>
              <a:t>Information</a:t>
            </a:r>
            <a:br>
              <a:rPr lang="en-US" sz="1800" dirty="0"/>
            </a:br>
            <a:endParaRPr lang="en-US" dirty="0"/>
          </a:p>
        </p:txBody>
      </p:sp>
    </p:spTree>
    <p:extLst>
      <p:ext uri="{BB962C8B-B14F-4D97-AF65-F5344CB8AC3E}">
        <p14:creationId xmlns:p14="http://schemas.microsoft.com/office/powerpoint/2010/main" val="7476815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Questions</a:t>
            </a:r>
          </a:p>
        </p:txBody>
      </p:sp>
    </p:spTree>
    <p:extLst>
      <p:ext uri="{BB962C8B-B14F-4D97-AF65-F5344CB8AC3E}">
        <p14:creationId xmlns:p14="http://schemas.microsoft.com/office/powerpoint/2010/main" val="2482707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6271326" cy="1714500"/>
          </a:xfrm>
        </p:spPr>
        <p:txBody>
          <a:bodyPr/>
          <a:lstStyle/>
          <a:p>
            <a:r>
              <a:rPr lang="en-US" sz="4000" dirty="0"/>
              <a:t>Security &amp; Identity</a:t>
            </a:r>
          </a:p>
        </p:txBody>
      </p:sp>
    </p:spTree>
    <p:extLst>
      <p:ext uri="{BB962C8B-B14F-4D97-AF65-F5344CB8AC3E}">
        <p14:creationId xmlns:p14="http://schemas.microsoft.com/office/powerpoint/2010/main" val="311792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Preview: New Basic SKU functionality for Azure confidential ledger</a:t>
            </a:r>
            <a:endParaRPr lang="ru-RU" sz="1000" dirty="0">
              <a:latin typeface="+mj-lt"/>
            </a:endParaRPr>
          </a:p>
          <a:p>
            <a:pPr algn="just"/>
            <a:r>
              <a:rPr lang="en-US" sz="1000" dirty="0">
                <a:latin typeface="+mj-lt"/>
              </a:rPr>
              <a:t>Azure confidential </a:t>
            </a:r>
            <a:r>
              <a:rPr lang="en-US" sz="1000" b="1" dirty="0">
                <a:latin typeface="+mj-lt"/>
              </a:rPr>
              <a:t>ledger is launching a Basic SKU </a:t>
            </a:r>
            <a:r>
              <a:rPr lang="en-US" sz="1000" dirty="0">
                <a:latin typeface="+mj-lt"/>
              </a:rPr>
              <a:t>to serve customers of other Azure products needing higher integrity protection. </a:t>
            </a:r>
            <a:r>
              <a:rPr lang="en-US" sz="1000" b="1" dirty="0">
                <a:latin typeface="+mj-lt"/>
              </a:rPr>
              <a:t>The Basic SKU will have limited transactions per second compared to the Standard SKU</a:t>
            </a:r>
            <a:r>
              <a:rPr lang="en-US" sz="1000" dirty="0">
                <a:latin typeface="+mj-lt"/>
              </a:rPr>
              <a:t>. It is ideal for cases where periodic hash digests are sent to the Azure confidential ledger for advanced integrity protection of your main data source. </a:t>
            </a:r>
            <a:r>
              <a:rPr lang="en-US" sz="1000" b="1" dirty="0">
                <a:latin typeface="+mj-lt"/>
              </a:rPr>
              <a:t>The Basic SKU will be free of charge for the duration of the gated preview.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2331027"/>
          </a:xfrm>
        </p:spPr>
        <p:txBody>
          <a:bodyPr/>
          <a:lstStyle/>
          <a:p>
            <a:pPr algn="just"/>
            <a:r>
              <a:rPr lang="en-US" sz="1000" dirty="0">
                <a:hlinkClick r:id="rId3"/>
              </a:rPr>
              <a:t>Public Preview: Announcing the preview of Azure Managed Confidential Consortium Framework</a:t>
            </a:r>
            <a:endParaRPr lang="en-US" sz="1000" dirty="0"/>
          </a:p>
          <a:p>
            <a:pPr algn="just"/>
            <a:r>
              <a:rPr lang="en-US" sz="1000" b="1" dirty="0"/>
              <a:t>Customers can now build and host decentralized governance applications in an Azure hosted</a:t>
            </a:r>
            <a:r>
              <a:rPr lang="en-US" sz="1000" dirty="0"/>
              <a:t>, managed environment with the infrastructure of Azure confidential computing underneath. These decentralized applications </a:t>
            </a:r>
            <a:r>
              <a:rPr lang="en-US" sz="1000" b="1" dirty="0"/>
              <a:t>leverage the Confidential Consortium Framework’s principles</a:t>
            </a:r>
            <a:r>
              <a:rPr lang="en-US" sz="1000" dirty="0"/>
              <a:t>: decoupling the transaction computations, executed within Trusted Execution Environments (TEEs), from the framework governance. Such an architecture allows for the set of nodes executing the transactions to do so without access to the contents and are ideal for building applications with programmable confidentiality on data and information that might be needed between multiple parties. The product has applicable scenarios in financial services, banking, healthcare and other regulated industries. </a:t>
            </a:r>
          </a:p>
        </p:txBody>
      </p:sp>
      <p:pic>
        <p:nvPicPr>
          <p:cNvPr id="1026" name="Picture 2" descr="thumbnail image 1 of blog post titled &#10; &#10; &#10;  &#10; &#10; &#10; &#10;    &#10;  &#10;   &#10;    &#10;      &#10;       Announcing the Public Preview of Azure Managed Confidential Consortium Framework&#10;       &#10;      &#10;     &#10;   &#10;  &#10; &#10;   &#10; &#10; &#10; &#10; &#10; &#10;">
            <a:extLst>
              <a:ext uri="{FF2B5EF4-FFF2-40B4-BE49-F238E27FC236}">
                <a16:creationId xmlns:a16="http://schemas.microsoft.com/office/drawing/2014/main" id="{17D8117D-2E01-FC9D-0C2C-8CCACEA97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369" y="3186107"/>
            <a:ext cx="2764825" cy="1859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3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1028261"/>
            <a:ext cx="4365038" cy="911375"/>
          </a:xfrm>
        </p:spPr>
        <p:txBody>
          <a:bodyPr/>
          <a:lstStyle/>
          <a:p>
            <a:pPr marL="171450" indent="-171450" algn="just">
              <a:buFont typeface="Arial" panose="020B0604020202020204" pitchFamily="34" charset="0"/>
              <a:buChar char="•"/>
            </a:pPr>
            <a:r>
              <a:rPr lang="en-US" sz="1000" dirty="0">
                <a:latin typeface="+mj-lt"/>
              </a:rPr>
              <a:t>Stay up to date with API Security workbook that provides summary of posture findings and security alerts.</a:t>
            </a:r>
          </a:p>
          <a:p>
            <a:pPr marL="171450" indent="-171450" algn="just">
              <a:buFont typeface="Arial" panose="020B0604020202020204" pitchFamily="34" charset="0"/>
              <a:buChar char="•"/>
            </a:pPr>
            <a:r>
              <a:rPr lang="en-US" sz="1000" dirty="0">
                <a:latin typeface="+mj-lt"/>
              </a:rPr>
              <a:t>Seamlessly integrate with Microsoft Sentinel and other popular SIEM solutions for efficient threat remediation.</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a:xfrm>
            <a:off x="342900" y="351486"/>
            <a:ext cx="8455914" cy="342900"/>
          </a:xfrm>
        </p:spPr>
        <p:txBody>
          <a:bodyPr/>
          <a:lstStyle/>
          <a:p>
            <a:r>
              <a:rPr lang="en-US" sz="16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Microsoft Announces General Availability of Defender for APIs</a:t>
            </a:r>
            <a:endParaRPr lang="en-US" sz="1000" dirty="0"/>
          </a:p>
          <a:p>
            <a:pPr algn="just"/>
            <a:r>
              <a:rPr lang="en-US" sz="1000" dirty="0"/>
              <a:t>MS announced the </a:t>
            </a:r>
            <a:r>
              <a:rPr lang="en-US" sz="1000" b="1" dirty="0"/>
              <a:t>General Availability of Microsoft Defender for APIs, designed to protect organizations against API security threats. </a:t>
            </a:r>
            <a:r>
              <a:rPr lang="en-US" sz="1000" dirty="0"/>
              <a:t>Defender for APIs offers full lifecycle protection, detection, and response coverage for organizations’ managed APIs.</a:t>
            </a:r>
          </a:p>
          <a:p>
            <a:pPr algn="just"/>
            <a:r>
              <a:rPr lang="en-US" sz="1000" dirty="0"/>
              <a:t>Defender for APIs helps to get:</a:t>
            </a:r>
          </a:p>
          <a:p>
            <a:pPr marL="171450" indent="-171450" algn="just">
              <a:buFont typeface="Arial" panose="020B0604020202020204" pitchFamily="34" charset="0"/>
              <a:buChar char="•"/>
            </a:pPr>
            <a:r>
              <a:rPr lang="en-US" sz="1000" dirty="0"/>
              <a:t>Gain a unified inventory and aggregated view of all Azure API management in a single dashboard.</a:t>
            </a:r>
          </a:p>
          <a:p>
            <a:pPr marL="171450" indent="-171450" algn="just">
              <a:buFont typeface="Arial" panose="020B0604020202020204" pitchFamily="34" charset="0"/>
              <a:buChar char="•"/>
            </a:pPr>
            <a:r>
              <a:rPr lang="en-US" sz="1000" dirty="0"/>
              <a:t>Classify APIs that handle sensitive data and supporting risk prioritization.</a:t>
            </a:r>
          </a:p>
          <a:p>
            <a:pPr marL="171450" indent="-171450" algn="just">
              <a:buFont typeface="Arial" panose="020B0604020202020204" pitchFamily="34" charset="0"/>
              <a:buChar char="•"/>
            </a:pPr>
            <a:r>
              <a:rPr lang="en-US" sz="1000" dirty="0"/>
              <a:t>Harden API configurations and easily assess API gateway for security best practice controls.</a:t>
            </a:r>
          </a:p>
          <a:p>
            <a:pPr marL="171450" indent="-171450" algn="just">
              <a:buFont typeface="Arial" panose="020B0604020202020204" pitchFamily="34" charset="0"/>
              <a:buChar char="•"/>
            </a:pPr>
            <a:r>
              <a:rPr lang="en-US" sz="1000" dirty="0"/>
              <a:t>Address Security recommendations to identify unused and unauthenticated APIs.</a:t>
            </a:r>
          </a:p>
          <a:p>
            <a:pPr marL="171450" indent="-171450" algn="just">
              <a:buFont typeface="Arial" panose="020B0604020202020204" pitchFamily="34" charset="0"/>
              <a:buChar char="•"/>
            </a:pPr>
            <a:r>
              <a:rPr lang="en-US" sz="1000" dirty="0"/>
              <a:t>Assess API security findings in Cloud Security Explorer and API attack path analysis.</a:t>
            </a:r>
          </a:p>
          <a:p>
            <a:pPr marL="171450" indent="-171450" algn="just">
              <a:buFont typeface="Arial" panose="020B0604020202020204" pitchFamily="34" charset="0"/>
              <a:buChar char="•"/>
            </a:pPr>
            <a:r>
              <a:rPr lang="en-US" sz="1000" dirty="0"/>
              <a:t>Gain a comprehensive coverage of the OWASP API Top 10 threats, including data exfiltration and volumetric attacks.</a:t>
            </a:r>
          </a:p>
          <a:p>
            <a:pPr marL="171450" indent="-171450" algn="just">
              <a:buFont typeface="Arial" panose="020B0604020202020204" pitchFamily="34" charset="0"/>
              <a:buChar char="•"/>
            </a:pPr>
            <a:r>
              <a:rPr lang="en-US" sz="1000" dirty="0"/>
              <a:t>Leverage workflow automations to action on your API security recommendations and findings.</a:t>
            </a:r>
          </a:p>
          <a:p>
            <a:pPr algn="just"/>
            <a:r>
              <a:rPr lang="en-US" sz="1000" dirty="0"/>
              <a:t> </a:t>
            </a:r>
          </a:p>
        </p:txBody>
      </p:sp>
      <p:sp>
        <p:nvSpPr>
          <p:cNvPr id="3" name="TextBox 2">
            <a:extLst>
              <a:ext uri="{FF2B5EF4-FFF2-40B4-BE49-F238E27FC236}">
                <a16:creationId xmlns:a16="http://schemas.microsoft.com/office/drawing/2014/main" id="{4843B650-575A-DA50-8C91-BA5686741CF2}"/>
              </a:ext>
            </a:extLst>
          </p:cNvPr>
          <p:cNvSpPr txBox="1"/>
          <p:nvPr/>
        </p:nvSpPr>
        <p:spPr>
          <a:xfrm>
            <a:off x="4433776" y="2220046"/>
            <a:ext cx="4467769" cy="2092881"/>
          </a:xfrm>
          <a:prstGeom prst="rect">
            <a:avLst/>
          </a:prstGeom>
          <a:noFill/>
        </p:spPr>
        <p:txBody>
          <a:bodyPr wrap="square">
            <a:spAutoFit/>
          </a:bodyPr>
          <a:lstStyle/>
          <a:p>
            <a:pPr algn="just"/>
            <a:r>
              <a:rPr lang="en-US" sz="1000" dirty="0">
                <a:latin typeface="+mj-lt"/>
                <a:hlinkClick r:id="rId3"/>
              </a:rPr>
              <a:t>Defender for Cloud Updates</a:t>
            </a:r>
            <a:endParaRPr lang="en-US" sz="1000" dirty="0">
              <a:latin typeface="+mj-lt"/>
            </a:endParaRPr>
          </a:p>
          <a:p>
            <a:pPr marL="171450" indent="-171450" algn="just">
              <a:buFont typeface="Arial" panose="020B0604020202020204" pitchFamily="34" charset="0"/>
              <a:buChar char="•"/>
            </a:pPr>
            <a:r>
              <a:rPr lang="en-US" sz="1000" dirty="0">
                <a:latin typeface="+mj-lt"/>
              </a:rPr>
              <a:t>General Availability of </a:t>
            </a:r>
            <a:r>
              <a:rPr lang="en-US" sz="1000" b="1" dirty="0">
                <a:latin typeface="+mj-lt"/>
              </a:rPr>
              <a:t>GCP capabilities in Defender CSPM</a:t>
            </a:r>
          </a:p>
          <a:p>
            <a:pPr marL="171450" indent="-171450" algn="just">
              <a:buFont typeface="Arial" panose="020B0604020202020204" pitchFamily="34" charset="0"/>
              <a:buChar char="•"/>
            </a:pPr>
            <a:r>
              <a:rPr lang="en-US" sz="1000" dirty="0">
                <a:latin typeface="+mj-lt"/>
              </a:rPr>
              <a:t>General Availability of the </a:t>
            </a:r>
            <a:r>
              <a:rPr lang="en-US" sz="1000" b="1" dirty="0">
                <a:latin typeface="+mj-lt"/>
              </a:rPr>
              <a:t>data security dashboard </a:t>
            </a:r>
            <a:r>
              <a:rPr lang="en-US" sz="1000" dirty="0">
                <a:latin typeface="+mj-lt"/>
              </a:rPr>
              <a:t>provides </a:t>
            </a:r>
            <a:r>
              <a:rPr lang="en-US" sz="1000" b="1" dirty="0">
                <a:latin typeface="+mj-lt"/>
              </a:rPr>
              <a:t>a centralized view of risks</a:t>
            </a:r>
            <a:r>
              <a:rPr lang="en-US" sz="1000" dirty="0">
                <a:latin typeface="+mj-lt"/>
              </a:rPr>
              <a:t> to sensitive data across datastores.</a:t>
            </a:r>
          </a:p>
          <a:p>
            <a:pPr marL="171450" indent="-171450" algn="just">
              <a:buFont typeface="Arial" panose="020B0604020202020204" pitchFamily="34" charset="0"/>
              <a:buChar char="•"/>
            </a:pPr>
            <a:r>
              <a:rPr lang="en-US" sz="1000" dirty="0">
                <a:latin typeface="+mj-lt"/>
              </a:rPr>
              <a:t>General Availability of </a:t>
            </a:r>
            <a:r>
              <a:rPr lang="en-US" sz="1000" b="1" dirty="0">
                <a:latin typeface="+mj-lt"/>
              </a:rPr>
              <a:t>sensitive data discovery for Azure SQL databases </a:t>
            </a:r>
            <a:r>
              <a:rPr lang="en-US" sz="1000" dirty="0">
                <a:latin typeface="+mj-lt"/>
              </a:rPr>
              <a:t>and </a:t>
            </a:r>
            <a:r>
              <a:rPr lang="en-US" sz="1000" b="1" dirty="0">
                <a:latin typeface="+mj-lt"/>
              </a:rPr>
              <a:t>AWS RDS instances in Defender CSPM</a:t>
            </a:r>
            <a:r>
              <a:rPr lang="en-US" sz="1000" dirty="0">
                <a:latin typeface="+mj-lt"/>
              </a:rPr>
              <a:t>.</a:t>
            </a:r>
          </a:p>
          <a:p>
            <a:pPr marL="171450" indent="-171450" algn="just">
              <a:buFont typeface="Arial" panose="020B0604020202020204" pitchFamily="34" charset="0"/>
              <a:buChar char="•"/>
            </a:pPr>
            <a:r>
              <a:rPr lang="en-US" sz="1000" dirty="0">
                <a:latin typeface="+mj-lt"/>
              </a:rPr>
              <a:t>General Availability of the </a:t>
            </a:r>
            <a:r>
              <a:rPr lang="en-US" sz="1000" b="1" dirty="0">
                <a:latin typeface="+mj-lt"/>
              </a:rPr>
              <a:t>Azure Monitoring Agent (AMA) </a:t>
            </a:r>
            <a:r>
              <a:rPr lang="en-US" sz="1000" dirty="0">
                <a:latin typeface="+mj-lt"/>
              </a:rPr>
              <a:t>auto provisioning process for Defender for SQL servers on machines plan.</a:t>
            </a:r>
          </a:p>
          <a:p>
            <a:pPr marL="171450" indent="-171450" algn="just">
              <a:buFont typeface="Arial" panose="020B0604020202020204" pitchFamily="34" charset="0"/>
              <a:buChar char="•"/>
            </a:pPr>
            <a:r>
              <a:rPr lang="en-US" sz="1000" dirty="0">
                <a:latin typeface="+mj-lt"/>
              </a:rPr>
              <a:t>Public preview of </a:t>
            </a:r>
            <a:r>
              <a:rPr lang="en-US" sz="1000" b="1" dirty="0">
                <a:latin typeface="+mj-lt"/>
              </a:rPr>
              <a:t>malware download detection in Defender for Storage </a:t>
            </a:r>
            <a:r>
              <a:rPr lang="en-US" sz="1000" dirty="0">
                <a:latin typeface="+mj-lt"/>
              </a:rPr>
              <a:t>alerts of malware distribution events where an infected blob has been detected.</a:t>
            </a:r>
          </a:p>
          <a:p>
            <a:pPr marL="171450" indent="-171450" algn="just">
              <a:buFont typeface="Arial" panose="020B0604020202020204" pitchFamily="34" charset="0"/>
              <a:buChar char="•"/>
            </a:pPr>
            <a:r>
              <a:rPr lang="en-US" sz="1000" dirty="0">
                <a:latin typeface="+mj-lt"/>
              </a:rPr>
              <a:t>Accelerated critical risk remediation with </a:t>
            </a:r>
            <a:r>
              <a:rPr lang="en-US" sz="1000" b="1" dirty="0">
                <a:latin typeface="+mj-lt"/>
              </a:rPr>
              <a:t>Microsoft Security Copilot integration</a:t>
            </a:r>
          </a:p>
          <a:p>
            <a:pPr marL="171450" indent="-171450" algn="just">
              <a:buFont typeface="Arial" panose="020B0604020202020204" pitchFamily="34" charset="0"/>
              <a:buChar char="•"/>
            </a:pPr>
            <a:r>
              <a:rPr lang="en-US" sz="1000" dirty="0">
                <a:latin typeface="+mj-lt"/>
              </a:rPr>
              <a:t>Integrated security across multiple DevOps platforms</a:t>
            </a:r>
          </a:p>
          <a:p>
            <a:pPr marL="171450" indent="-171450" algn="just">
              <a:buFont typeface="Arial" panose="020B0604020202020204" pitchFamily="34" charset="0"/>
              <a:buChar char="•"/>
            </a:pPr>
            <a:r>
              <a:rPr lang="en-US" sz="1000" dirty="0">
                <a:latin typeface="+mj-lt"/>
              </a:rPr>
              <a:t>Improved API Security Posture</a:t>
            </a:r>
          </a:p>
        </p:txBody>
      </p:sp>
    </p:spTree>
    <p:extLst>
      <p:ext uri="{BB962C8B-B14F-4D97-AF65-F5344CB8AC3E}">
        <p14:creationId xmlns:p14="http://schemas.microsoft.com/office/powerpoint/2010/main" val="89670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theme/theme1.xml><?xml version="1.0" encoding="utf-8"?>
<a:theme xmlns:a="http://schemas.openxmlformats.org/drawingml/2006/main" name="Continuum Theme">
  <a:themeElements>
    <a:clrScheme name="EPAM Continuum Final">
      <a:dk1>
        <a:srgbClr val="222222"/>
      </a:dk1>
      <a:lt1>
        <a:srgbClr val="FFFFFF"/>
      </a:lt1>
      <a:dk2>
        <a:srgbClr val="A0A0A0"/>
      </a:dk2>
      <a:lt2>
        <a:srgbClr val="DBDAD6"/>
      </a:lt2>
      <a:accent1>
        <a:srgbClr val="545454"/>
      </a:accent1>
      <a:accent2>
        <a:srgbClr val="FFC000"/>
      </a:accent2>
      <a:accent3>
        <a:srgbClr val="38C2D7"/>
      </a:accent3>
      <a:accent4>
        <a:srgbClr val="445464"/>
      </a:accent4>
      <a:accent5>
        <a:srgbClr val="008ACE"/>
      </a:accent5>
      <a:accent6>
        <a:srgbClr val="E53B2E"/>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C3A9FD6A1D2BC41832AF270024651C7" ma:contentTypeVersion="6" ma:contentTypeDescription="Create a new document." ma:contentTypeScope="" ma:versionID="0421700c9180782018be286cde8a21da">
  <xsd:schema xmlns:xsd="http://www.w3.org/2001/XMLSchema" xmlns:xs="http://www.w3.org/2001/XMLSchema" xmlns:p="http://schemas.microsoft.com/office/2006/metadata/properties" xmlns:ns2="2e7e23d5-2c80-4164-89d2-1708db4037b8" xmlns:ns3="4e7ac07f-2cd6-47aa-8863-e3015989625c" targetNamespace="http://schemas.microsoft.com/office/2006/metadata/properties" ma:root="true" ma:fieldsID="541d07e3f89946b63e942fc7370dae48" ns2:_="" ns3:_="">
    <xsd:import namespace="2e7e23d5-2c80-4164-89d2-1708db4037b8"/>
    <xsd:import namespace="4e7ac07f-2cd6-47aa-8863-e3015989625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23d5-2c80-4164-89d2-1708db4037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7ac07f-2cd6-47aa-8863-e3015989625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04B39D-0CBA-4F8F-8809-785207E87965}">
  <ds:schemaRefs>
    <ds:schemaRef ds:uri="http://schemas.microsoft.com/sharepoint/v3/contenttype/forms"/>
  </ds:schemaRefs>
</ds:datastoreItem>
</file>

<file path=customXml/itemProps2.xml><?xml version="1.0" encoding="utf-8"?>
<ds:datastoreItem xmlns:ds="http://schemas.openxmlformats.org/officeDocument/2006/customXml" ds:itemID="{25D63988-C0DC-4185-91C3-6687DBA2F390}">
  <ds:schemaRefs>
    <ds:schemaRef ds:uri="2e7e23d5-2c80-4164-89d2-1708db4037b8"/>
    <ds:schemaRef ds:uri="4e7ac07f-2cd6-47aa-8863-e301598962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DE7C614-AA74-4D4D-9D2D-D96DA5126C78}">
  <ds:schemaRefs>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2e7e23d5-2c80-4164-89d2-1708db4037b8"/>
    <ds:schemaRef ds:uri="http://purl.org/dc/dcmitype/"/>
    <ds:schemaRef ds:uri="http://schemas.openxmlformats.org/package/2006/metadata/core-properties"/>
    <ds:schemaRef ds:uri="4e7ac07f-2cd6-47aa-8863-e3015989625c"/>
    <ds:schemaRef ds:uri="http://www.w3.org/XML/1998/namespace"/>
  </ds:schemaRefs>
</ds:datastoreItem>
</file>

<file path=docMetadata/LabelInfo.xml><?xml version="1.0" encoding="utf-8"?>
<clbl:labelList xmlns:clbl="http://schemas.microsoft.com/office/2020/mipLabelMetadata">
  <clbl:label id="{2590e1b2-66ea-4d45-b1aa-185c322e3ba5}" enabled="1" method="Standard" siteId="{40a64d0b-f2f9-4a34-b1b3-0992ac0e5e4e}" contentBits="0" removed="0"/>
</clbl:labelList>
</file>

<file path=docProps/app.xml><?xml version="1.0" encoding="utf-8"?>
<Properties xmlns="http://schemas.openxmlformats.org/officeDocument/2006/extended-properties" xmlns:vt="http://schemas.openxmlformats.org/officeDocument/2006/docPropsVTypes">
  <Template>Covers</Template>
  <TotalTime>7774</TotalTime>
  <Words>14440</Words>
  <Application>Microsoft Office PowerPoint</Application>
  <PresentationFormat>On-screen Show (16:9)</PresentationFormat>
  <Paragraphs>617</Paragraphs>
  <Slides>67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Human Sans Regular</vt:lpstr>
      <vt:lpstr>Continuum Theme</vt:lpstr>
      <vt:lpstr>Azure Times #96</vt:lpstr>
      <vt:lpstr>PowerPoint Presentation</vt:lpstr>
      <vt:lpstr>Networking Updates</vt:lpstr>
      <vt:lpstr>Networking Updates</vt:lpstr>
      <vt:lpstr>Networking Updates</vt:lpstr>
      <vt:lpstr>Networking Updates</vt:lpstr>
      <vt:lpstr>PowerPoint Presentation</vt:lpstr>
      <vt:lpstr>Security &amp; Identity Updates</vt:lpstr>
      <vt:lpstr>Security &amp; Identity Updates</vt:lpstr>
      <vt:lpstr>Security &amp; Identity Updates</vt:lpstr>
      <vt:lpstr>PowerPoint Presentation</vt:lpstr>
      <vt:lpstr>Management &amp; Governance Updates</vt:lpstr>
      <vt:lpstr>Management &amp; Governance Updates</vt:lpstr>
      <vt:lpstr>Management &amp; Governance Updates</vt:lpstr>
      <vt:lpstr>Management &amp; Governance Updates</vt:lpstr>
      <vt:lpstr>Management &amp; Governance Updates</vt:lpstr>
      <vt:lpstr>Management &amp; Governance Updates</vt:lpstr>
      <vt:lpstr>Management &amp; Governance Updates</vt:lpstr>
      <vt:lpstr>PowerPoint Presentation</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Compute Updates</vt:lpstr>
      <vt:lpstr>PowerPoint Presentation</vt:lpstr>
      <vt:lpstr>Storage &amp; Data Updates</vt:lpstr>
      <vt:lpstr>Storage &amp; Data Updates</vt:lpstr>
      <vt:lpstr>PowerPoint Presentation</vt:lpstr>
      <vt:lpstr>Databases Updates</vt:lpstr>
      <vt:lpstr>Databases Updates</vt:lpstr>
      <vt:lpstr>Databases Updates</vt:lpstr>
      <vt:lpstr>Databases Updates</vt:lpstr>
      <vt:lpstr>Databases Updates</vt:lpstr>
      <vt:lpstr>Databases Updates</vt:lpstr>
      <vt:lpstr>Databases Updates</vt:lpstr>
      <vt:lpstr>Databases Updates</vt:lpstr>
      <vt:lpstr>Databases Updates</vt:lpstr>
      <vt:lpstr>Databases Updates</vt:lpstr>
      <vt:lpstr>Databases Updates</vt:lpstr>
      <vt:lpstr>PowerPoint Presentation</vt:lpstr>
      <vt:lpstr>Integration Updates</vt:lpstr>
      <vt:lpstr>Integration Updates</vt:lpstr>
      <vt:lpstr>PowerPoint Presentation</vt:lpstr>
      <vt:lpstr>ML &amp; AI &amp; IOT Updates</vt:lpstr>
      <vt:lpstr>ML &amp; AI &amp; IOT Updates</vt:lpstr>
      <vt:lpstr>ML &amp; AI &amp; IOT Updates</vt:lpstr>
      <vt:lpstr>ML &amp; AI &amp; IOT Updates</vt:lpstr>
      <vt:lpstr>PowerPoint Presentation</vt:lpstr>
      <vt:lpstr>DevOps Updates</vt:lpstr>
      <vt:lpstr>DevOps Updates</vt:lpstr>
      <vt:lpstr>PowerPoint Presentation</vt:lpstr>
      <vt:lpstr>Miscellaneous Updates</vt:lpstr>
      <vt:lpstr>Miscellaneous Updates</vt:lpstr>
      <vt:lpstr>PowerPoint Presentation</vt:lpstr>
      <vt:lpstr>Information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Maksim Rotar</cp:lastModifiedBy>
  <cp:revision>645</cp:revision>
  <dcterms:created xsi:type="dcterms:W3CDTF">2018-01-26T19:23:30Z</dcterms:created>
  <dcterms:modified xsi:type="dcterms:W3CDTF">2023-11-22T06:22:10Z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0x0101008C3A9FD6A1D2BC41832AF270024651C7</vt:lpwstr>
  </property>
</Properties>
</file>